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9" r:id="rId3"/>
    <p:sldId id="260" r:id="rId4"/>
    <p:sldId id="292" r:id="rId5"/>
    <p:sldId id="285" r:id="rId6"/>
    <p:sldId id="290" r:id="rId7"/>
    <p:sldId id="272" r:id="rId8"/>
    <p:sldId id="280" r:id="rId9"/>
    <p:sldId id="287" r:id="rId10"/>
    <p:sldId id="288" r:id="rId11"/>
    <p:sldId id="291" r:id="rId12"/>
    <p:sldId id="289" r:id="rId13"/>
    <p:sldId id="275" r:id="rId14"/>
    <p:sldId id="282" r:id="rId15"/>
    <p:sldId id="283" r:id="rId16"/>
    <p:sldId id="284" r:id="rId17"/>
    <p:sldId id="286" r:id="rId18"/>
    <p:sldId id="279" r:id="rId19"/>
    <p:sldId id="274" r:id="rId20"/>
    <p:sldId id="278" r:id="rId21"/>
  </p:sldIdLst>
  <p:sldSz cx="10693400" cy="7561263"/>
  <p:notesSz cx="6858000" cy="9144000"/>
  <p:defaultTextStyle>
    <a:defPPr>
      <a:defRPr lang="en-US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EA9"/>
    <a:srgbClr val="53BFE5"/>
    <a:srgbClr val="94D4EA"/>
    <a:srgbClr val="0793D2"/>
    <a:srgbClr val="005EC4"/>
    <a:srgbClr val="94B2D6"/>
    <a:srgbClr val="4F80BD"/>
    <a:srgbClr val="B8CCE4"/>
    <a:srgbClr val="B9CDE5"/>
    <a:srgbClr val="95B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747" autoAdjust="0"/>
  </p:normalViewPr>
  <p:slideViewPr>
    <p:cSldViewPr>
      <p:cViewPr varScale="1">
        <p:scale>
          <a:sx n="81" d="100"/>
          <a:sy n="81" d="100"/>
        </p:scale>
        <p:origin x="2016" y="90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2B6CA9-2F81-4BA4-8970-260D1A6CEA66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1276A-3C19-4F4E-ADBC-1859BEEA0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34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9AFD8-70E6-47F3-9CB9-A478C1F0866A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143000"/>
            <a:ext cx="43624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D0B3B-2A6A-4150-857F-3DCE477D45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998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0B3B-2A6A-4150-857F-3DCE477D45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52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0B3B-2A6A-4150-857F-3DCE477D45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162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0B3B-2A6A-4150-857F-3DCE477D45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921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0B3B-2A6A-4150-857F-3DCE477D45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576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0B3B-2A6A-4150-857F-3DCE477D45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930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0B3B-2A6A-4150-857F-3DCE477D45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12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0B3B-2A6A-4150-857F-3DCE477D45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536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0B3B-2A6A-4150-857F-3DCE477D45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798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0B3B-2A6A-4150-857F-3DCE477D456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74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0B3B-2A6A-4150-857F-3DCE477D456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55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0B3B-2A6A-4150-857F-3DCE477D456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83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0B3B-2A6A-4150-857F-3DCE477D45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001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0B3B-2A6A-4150-857F-3DCE477D45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602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0B3B-2A6A-4150-857F-3DCE477D456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75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0B3B-2A6A-4150-857F-3DCE477D45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747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0B3B-2A6A-4150-857F-3DCE477D45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098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0B3B-2A6A-4150-857F-3DCE477D45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896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0B3B-2A6A-4150-857F-3DCE477D45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30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0B3B-2A6A-4150-857F-3DCE477D45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5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D0B3B-2A6A-4150-857F-3DCE477D45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06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/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670" y="302801"/>
            <a:ext cx="9624060" cy="1260211"/>
          </a:xfrm>
          <a:prstGeom prst="rect">
            <a:avLst/>
          </a:prstGeom>
        </p:spPr>
        <p:txBody>
          <a:bodyPr vert="horz" lIns="104306" tIns="52153" rIns="104306" bIns="5215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670" y="1764295"/>
            <a:ext cx="9624060" cy="499008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670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3579" y="7008171"/>
            <a:ext cx="3386243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3603" y="7008171"/>
            <a:ext cx="2495127" cy="40256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8.emf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8.emf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8.emf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8.emf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image" Target="../media/image8.emf"/><Relationship Id="rId10" Type="http://schemas.openxmlformats.org/officeDocument/2006/relationships/image" Target="../media/image34.png"/><Relationship Id="rId4" Type="http://schemas.openxmlformats.org/officeDocument/2006/relationships/image" Target="../media/image5.jpe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8.emf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41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hyperlink" Target="mailto:valdas.jakstas@lsmuni.lt" TargetMode="External"/><Relationship Id="rId7" Type="http://schemas.openxmlformats.org/officeDocument/2006/relationships/hyperlink" Target="mailto:ramune.morkuniene@lsmuni.lt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11" Type="http://schemas.openxmlformats.org/officeDocument/2006/relationships/image" Target="../media/image44.jpeg"/><Relationship Id="rId5" Type="http://schemas.openxmlformats.org/officeDocument/2006/relationships/image" Target="../media/image5.jpeg"/><Relationship Id="rId10" Type="http://schemas.openxmlformats.org/officeDocument/2006/relationships/image" Target="../media/image43.jpeg"/><Relationship Id="rId4" Type="http://schemas.openxmlformats.org/officeDocument/2006/relationships/image" Target="../media/image4.emf"/><Relationship Id="rId9" Type="http://schemas.openxmlformats.org/officeDocument/2006/relationships/hyperlink" Target="mailto:farmacijos.dekanatas@lsmuni.l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em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emf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emf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8.emf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4.jpeg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emf"/><Relationship Id="rId10" Type="http://schemas.openxmlformats.org/officeDocument/2006/relationships/image" Target="../media/image18.jpeg"/><Relationship Id="rId4" Type="http://schemas.openxmlformats.org/officeDocument/2006/relationships/image" Target="../media/image15.png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8.emf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E:\Users8\A\Desktop\Galutini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775" y="0"/>
            <a:ext cx="10693400" cy="756126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98500" y="2759015"/>
            <a:ext cx="8991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000" b="1" dirty="0">
                <a:solidFill>
                  <a:srgbClr val="53BFE5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STUD</a:t>
            </a:r>
            <a:r>
              <a:rPr lang="lt-LT" sz="5000" b="1" dirty="0">
                <a:solidFill>
                  <a:srgbClr val="53BFE5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Y P</a:t>
            </a:r>
            <a:r>
              <a:rPr lang="en-GB" sz="5000" b="1" dirty="0">
                <a:solidFill>
                  <a:srgbClr val="53BFE5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ROGRAM</a:t>
            </a:r>
            <a:r>
              <a:rPr lang="lt-LT" sz="5000" b="1" dirty="0">
                <a:solidFill>
                  <a:srgbClr val="53BFE5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ME PHARMACY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4700" y="4379912"/>
            <a:ext cx="49530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>
                <a:solidFill>
                  <a:srgbClr val="53BFE5"/>
                </a:solidFill>
              </a:rPr>
              <a:t>2018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E601CA-FDFA-41A7-85C5-59B335196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465" y="501511"/>
            <a:ext cx="3629205" cy="5359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B0E79D-5383-4226-B3DF-FD50015126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4900" y="-29369"/>
            <a:ext cx="692725" cy="374235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7054" y="1300844"/>
            <a:ext cx="906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</a:t>
            </a:r>
            <a:r>
              <a:rPr lang="en-US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EACHING STAFF </a:t>
            </a:r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3700" y="1966083"/>
            <a:ext cx="101561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Open Sans Light"/>
              </a:rPr>
              <a:t>Professors and associate professors make approximately 59 % of total number of academic staff. </a:t>
            </a:r>
          </a:p>
          <a:p>
            <a:endParaRPr lang="lt-LT" sz="2000" dirty="0"/>
          </a:p>
          <a:p>
            <a:r>
              <a:rPr lang="en-GB" sz="2000" dirty="0">
                <a:latin typeface="Open Sans Light"/>
              </a:rPr>
              <a:t>All teachers have obtained PhD degree. </a:t>
            </a:r>
            <a:endParaRPr lang="lt-LT" sz="2000" dirty="0"/>
          </a:p>
          <a:p>
            <a:r>
              <a:rPr lang="en-GB" sz="2000" dirty="0">
                <a:latin typeface="Open Sans Light"/>
              </a:rPr>
              <a:t>Lecturers from other Lithuanian and/or foreign higher education institutions contribute to the programme on an occasional basis</a:t>
            </a:r>
            <a:r>
              <a:rPr lang="lt-LT" sz="2000" dirty="0"/>
              <a:t>. </a:t>
            </a:r>
            <a:endParaRPr lang="en-US" sz="2000" dirty="0">
              <a:latin typeface="Open Sans Light"/>
            </a:endParaRPr>
          </a:p>
          <a:p>
            <a:endParaRPr lang="lt-LT" sz="2000" dirty="0"/>
          </a:p>
          <a:p>
            <a:r>
              <a:rPr lang="en-GB" sz="2000" dirty="0">
                <a:latin typeface="Open Sans Light"/>
              </a:rPr>
              <a:t>Experienced staff act as Master’s thesis supervisors. Master’s thesis supervisors have doctoral degrees and practical experience in the fields of the subjects they teach.</a:t>
            </a:r>
            <a:endParaRPr lang="lt-LT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09" y="0"/>
            <a:ext cx="10886917" cy="1674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5500" y="639554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solidFill>
                  <a:srgbClr val="1F5EA9"/>
                </a:solidFill>
              </a:rPr>
              <a:t>0</a:t>
            </a:r>
            <a:r>
              <a:rPr lang="en-US" sz="1800" dirty="0">
                <a:solidFill>
                  <a:srgbClr val="1F5EA9"/>
                </a:solidFill>
              </a:rPr>
              <a:t>9</a:t>
            </a:r>
            <a:r>
              <a:rPr lang="lt-LT" sz="1800" dirty="0">
                <a:solidFill>
                  <a:srgbClr val="1F5EA9"/>
                </a:solidFill>
              </a:rPr>
              <a:t>  |  PHARMACY PROGRAMME</a:t>
            </a:r>
          </a:p>
        </p:txBody>
      </p:sp>
      <p:pic>
        <p:nvPicPr>
          <p:cNvPr id="10" name="Picture 4" descr="LSMU Farmacijos fakulteta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91"/>
          <a:stretch/>
        </p:blipFill>
        <p:spPr bwMode="auto">
          <a:xfrm>
            <a:off x="9322954" y="899236"/>
            <a:ext cx="1188792" cy="109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D52E4B-1A18-46F0-B9EA-D0037DA62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62" y="616270"/>
            <a:ext cx="3862138" cy="5319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13"/>
          <a:stretch/>
        </p:blipFill>
        <p:spPr>
          <a:xfrm>
            <a:off x="570162" y="4999831"/>
            <a:ext cx="9484569" cy="242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186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9900" y="1450171"/>
            <a:ext cx="906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RESEARCH</a:t>
            </a:r>
            <a:r>
              <a:rPr lang="en-US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7500" y="2260426"/>
            <a:ext cx="6096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Phytochemical investigation of medicinal herbs and search for biologically active substances.</a:t>
            </a:r>
          </a:p>
          <a:p>
            <a:endParaRPr lang="en-GB" sz="2000" dirty="0"/>
          </a:p>
          <a:p>
            <a:r>
              <a:rPr lang="en-GB" sz="2000" dirty="0"/>
              <a:t>Development of pharmaceutical technologies and research into innovative drug delivery systems for efficient delivery of drugs.</a:t>
            </a:r>
          </a:p>
          <a:p>
            <a:endParaRPr lang="en-GB" sz="2000" dirty="0"/>
          </a:p>
          <a:p>
            <a:r>
              <a:rPr lang="en-GB" sz="2000" dirty="0"/>
              <a:t>Optimisation and development of methods of pharmaceutical analysis, forensic expertise and chemical express diagnosis in acute intoxications with drugs.</a:t>
            </a:r>
          </a:p>
          <a:p>
            <a:endParaRPr lang="en-GB" sz="2000" dirty="0"/>
          </a:p>
          <a:p>
            <a:r>
              <a:rPr lang="en-GB" sz="2000" dirty="0"/>
              <a:t>Research into clinical and social aspects of pharmacy to ensure safe and efficient use of medicinal preparations.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09" y="0"/>
            <a:ext cx="10886917" cy="1674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5500" y="639554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1F5EA9"/>
                </a:solidFill>
              </a:rPr>
              <a:t>10</a:t>
            </a:r>
            <a:r>
              <a:rPr lang="lt-LT" sz="1800" dirty="0">
                <a:solidFill>
                  <a:srgbClr val="1F5EA9"/>
                </a:solidFill>
              </a:rPr>
              <a:t>  |  PHARMACY PROGRAMME</a:t>
            </a:r>
          </a:p>
        </p:txBody>
      </p:sp>
      <p:pic>
        <p:nvPicPr>
          <p:cNvPr id="10" name="Picture 4" descr="LSMU Farmacijos fakulte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058" y="1081871"/>
            <a:ext cx="1188792" cy="118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D52E4B-1A18-46F0-B9EA-D0037DA62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62" y="616270"/>
            <a:ext cx="3862138" cy="5319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162" y="2104231"/>
            <a:ext cx="3100138" cy="20555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162" y="4467191"/>
            <a:ext cx="3136900" cy="209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94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9900" y="1450171"/>
            <a:ext cx="906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FACILITIES AND LEARNING RESOURCES </a:t>
            </a:r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03176" y="2078045"/>
            <a:ext cx="628567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 </a:t>
            </a:r>
            <a:r>
              <a:rPr lang="en-US" sz="2000" dirty="0" err="1"/>
              <a:t>programme</a:t>
            </a:r>
            <a:r>
              <a:rPr lang="en-US" sz="2000" dirty="0"/>
              <a:t> is located in a new building (built in 2014) with modern facilities, including space for different activities like lectures, seminars, laboratory work, student recreation areas and personal study areas</a:t>
            </a:r>
          </a:p>
          <a:p>
            <a:endParaRPr lang="lt-LT" sz="2000" dirty="0"/>
          </a:p>
          <a:p>
            <a:r>
              <a:rPr lang="en-GB" sz="2000" dirty="0"/>
              <a:t>Laboratories have excellent equipment for students, allowed their research work across a wide spectrum of activities like formulations, dosage form, stability and dissolution. </a:t>
            </a:r>
          </a:p>
          <a:p>
            <a:endParaRPr lang="lt-LT" sz="2000" dirty="0"/>
          </a:p>
          <a:p>
            <a:r>
              <a:rPr lang="en-GB" sz="2000" dirty="0"/>
              <a:t>LSMU’s on-site pharmacy which has good manufacturing practice facilities. </a:t>
            </a:r>
          </a:p>
          <a:p>
            <a:endParaRPr lang="lt-LT" sz="2000" dirty="0"/>
          </a:p>
          <a:p>
            <a:r>
              <a:rPr lang="en-GB" sz="2000" dirty="0"/>
              <a:t>Pharmacy history teaching takes place in the institution’s pharmaceutical museum, which is in the centre of Kaunas and open to the public. </a:t>
            </a:r>
            <a:endParaRPr lang="lt-LT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09" y="0"/>
            <a:ext cx="10886917" cy="1674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5500" y="639554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1F5EA9"/>
                </a:solidFill>
              </a:rPr>
              <a:t>11</a:t>
            </a:r>
            <a:r>
              <a:rPr lang="lt-LT" sz="1800" dirty="0">
                <a:solidFill>
                  <a:srgbClr val="1F5EA9"/>
                </a:solidFill>
              </a:rPr>
              <a:t>  |  PHARMACY PROGRAMME</a:t>
            </a:r>
          </a:p>
        </p:txBody>
      </p:sp>
      <p:pic>
        <p:nvPicPr>
          <p:cNvPr id="10" name="Picture 4" descr="LSMU Farmacijos fakulte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783" y="927406"/>
            <a:ext cx="1188792" cy="118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D52E4B-1A18-46F0-B9EA-D0037DA62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62" y="616270"/>
            <a:ext cx="3862138" cy="5319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301" y="2078045"/>
            <a:ext cx="3733800" cy="2487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01" y="4676342"/>
            <a:ext cx="3867150" cy="257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467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41338" y="1437739"/>
            <a:ext cx="7848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UNIVERSITY PHARMACY </a:t>
            </a:r>
          </a:p>
          <a:p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46838" y="2637631"/>
            <a:ext cx="38862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Fifth-year pharmacy students develop their first practical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skills in our own pharmacy. </a:t>
            </a:r>
          </a:p>
          <a:p>
            <a:endParaRPr lang="lt-LT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Pharmacy specialists produce individual composition of prescription medicine for patients, traditional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medicine and homeopathic preparations.</a:t>
            </a:r>
          </a:p>
          <a:p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endParaRPr lang="lt-LT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Pharmacy operates medical cosmetic products of industrial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production line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327900" y="656431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1F5EA9"/>
                </a:solidFill>
              </a:rPr>
              <a:t>12</a:t>
            </a:r>
            <a:r>
              <a:rPr lang="lt-LT" sz="1800" dirty="0">
                <a:solidFill>
                  <a:srgbClr val="1F5EA9"/>
                </a:solidFill>
              </a:rPr>
              <a:t>  |  </a:t>
            </a:r>
            <a:r>
              <a:rPr lang="en-US" sz="1800" dirty="0">
                <a:solidFill>
                  <a:srgbClr val="1F5EA9"/>
                </a:solidFill>
              </a:rPr>
              <a:t>UNIVERSITY PHARMACY</a:t>
            </a:r>
            <a:endParaRPr lang="lt-LT" sz="1800" dirty="0">
              <a:solidFill>
                <a:srgbClr val="1F5EA9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09" y="0"/>
            <a:ext cx="10886917" cy="167491"/>
          </a:xfrm>
          <a:prstGeom prst="rect">
            <a:avLst/>
          </a:prstGeom>
        </p:spPr>
      </p:pic>
      <p:pic>
        <p:nvPicPr>
          <p:cNvPr id="9" name="Picture 4" descr="LSMU Farmacijos fakulte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908" y="1081808"/>
            <a:ext cx="1188792" cy="118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38" y="2713831"/>
            <a:ext cx="5372648" cy="3581400"/>
          </a:xfrm>
          <a:prstGeom prst="rect">
            <a:avLst/>
          </a:prstGeom>
        </p:spPr>
      </p:pic>
      <p:pic>
        <p:nvPicPr>
          <p:cNvPr id="11" name="Picture 2" descr="http://www.basalis.lt/sites/basalis.lt/files/Calendul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9" y="2713831"/>
            <a:ext cx="1089006" cy="359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BEB3C8-68BC-463C-85BE-9A3FFC67DD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962" y="616270"/>
            <a:ext cx="3862138" cy="53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103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7090" y="1279061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STUDENTS OF FACULTY OF </a:t>
            </a:r>
            <a:r>
              <a:rPr lang="en-US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PHARMACY</a:t>
            </a:r>
            <a:r>
              <a:rPr lang="lt-LT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 CAN</a:t>
            </a:r>
          </a:p>
          <a:p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09" y="0"/>
            <a:ext cx="10886917" cy="1674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5500" y="639554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1F5EA9"/>
                </a:solidFill>
              </a:rPr>
              <a:t>13</a:t>
            </a:r>
            <a:r>
              <a:rPr lang="lt-LT" sz="1800" dirty="0">
                <a:solidFill>
                  <a:srgbClr val="1F5EA9"/>
                </a:solidFill>
              </a:rPr>
              <a:t>  |  PHARMACY PROGRAMME</a:t>
            </a:r>
          </a:p>
        </p:txBody>
      </p:sp>
      <p:pic>
        <p:nvPicPr>
          <p:cNvPr id="10" name="Picture 4" descr="LSMU Farmacijos fakulte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908" y="1081808"/>
            <a:ext cx="1188792" cy="118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D52E4B-1A18-46F0-B9EA-D0037DA62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62" y="616270"/>
            <a:ext cx="3862138" cy="531973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04397" y="1885136"/>
            <a:ext cx="4554953" cy="998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lt-LT" sz="2400" b="1" dirty="0"/>
              <a:t>Acquire skills on m</a:t>
            </a:r>
            <a:r>
              <a:rPr lang="en-US" sz="2400" b="1" dirty="0" err="1"/>
              <a:t>odern</a:t>
            </a:r>
            <a:r>
              <a:rPr lang="en-US" sz="2400" b="1" dirty="0"/>
              <a:t> selective and </a:t>
            </a:r>
            <a:r>
              <a:rPr lang="lt-LT" sz="2400" b="1" dirty="0"/>
              <a:t>i</a:t>
            </a:r>
            <a:r>
              <a:rPr lang="en-US" sz="2400" b="1" dirty="0" err="1"/>
              <a:t>nformative</a:t>
            </a:r>
            <a:r>
              <a:rPr lang="en-US" sz="2400" b="1" dirty="0"/>
              <a:t> analysis methods</a:t>
            </a:r>
            <a:r>
              <a:rPr lang="lt-LT" sz="2400" dirty="0"/>
              <a:t>:</a:t>
            </a:r>
            <a:endParaRPr lang="lt-LT" altLang="en-US" sz="2400" kern="0" dirty="0">
              <a:cs typeface="Times New Roman" panose="02020603050405020304" pitchFamily="18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 bwMode="auto">
          <a:xfrm>
            <a:off x="233556" y="2900799"/>
            <a:ext cx="5306128" cy="423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lt-LT" sz="2000" dirty="0" err="1">
                <a:latin typeface="Open Sans Light"/>
              </a:rPr>
              <a:t>High-performance</a:t>
            </a:r>
            <a:r>
              <a:rPr lang="lt-LT" sz="2000" dirty="0">
                <a:latin typeface="Open Sans Light"/>
              </a:rPr>
              <a:t> </a:t>
            </a:r>
            <a:r>
              <a:rPr lang="lt-LT" sz="2000" dirty="0" err="1">
                <a:latin typeface="Open Sans Light"/>
              </a:rPr>
              <a:t>liquid</a:t>
            </a:r>
            <a:r>
              <a:rPr lang="lt-LT" sz="2000" dirty="0">
                <a:latin typeface="Open Sans Light"/>
              </a:rPr>
              <a:t> </a:t>
            </a:r>
            <a:r>
              <a:rPr lang="lt-LT" sz="2000" dirty="0" err="1">
                <a:latin typeface="Open Sans Light"/>
              </a:rPr>
              <a:t>chromatography</a:t>
            </a:r>
            <a:r>
              <a:rPr lang="en-US" sz="2000" dirty="0">
                <a:latin typeface="Open Sans Light"/>
              </a:rPr>
              <a:t>, </a:t>
            </a:r>
            <a:endParaRPr lang="lt-LT" sz="2000" dirty="0">
              <a:latin typeface="Open Sans Ligh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lt-LT" sz="2000" dirty="0">
                <a:latin typeface="Open Sans Light"/>
              </a:rPr>
              <a:t>P</a:t>
            </a:r>
            <a:r>
              <a:rPr lang="en-US" sz="2000" dirty="0" err="1">
                <a:latin typeface="Open Sans Light"/>
              </a:rPr>
              <a:t>ost</a:t>
            </a:r>
            <a:r>
              <a:rPr lang="en-US" sz="2000" dirty="0">
                <a:latin typeface="Open Sans Light"/>
              </a:rPr>
              <a:t> column </a:t>
            </a:r>
            <a:r>
              <a:rPr lang="en-US" sz="2000" dirty="0" err="1">
                <a:latin typeface="Open Sans Light"/>
              </a:rPr>
              <a:t>derivatisation</a:t>
            </a:r>
            <a:r>
              <a:rPr lang="lt-LT" sz="2000" dirty="0">
                <a:latin typeface="Open Sans Light"/>
              </a:rPr>
              <a:t> </a:t>
            </a:r>
            <a:r>
              <a:rPr lang="lt-LT" sz="2000" dirty="0" err="1">
                <a:latin typeface="Open Sans Light"/>
              </a:rPr>
              <a:t>assays</a:t>
            </a:r>
            <a:r>
              <a:rPr lang="en-US" sz="2000" dirty="0">
                <a:latin typeface="Open Sans Light"/>
              </a:rPr>
              <a:t>, </a:t>
            </a:r>
            <a:endParaRPr lang="lt-LT" sz="2000" dirty="0">
              <a:latin typeface="Open Sans Ligh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lt-LT" sz="2000" dirty="0" err="1">
                <a:latin typeface="Open Sans Light"/>
              </a:rPr>
              <a:t>Tandem-mass</a:t>
            </a:r>
            <a:r>
              <a:rPr lang="lt-LT" sz="2000" dirty="0">
                <a:latin typeface="Open Sans Light"/>
              </a:rPr>
              <a:t> </a:t>
            </a:r>
            <a:r>
              <a:rPr lang="lt-LT" sz="2000" dirty="0" err="1">
                <a:latin typeface="Open Sans Light"/>
              </a:rPr>
              <a:t>spectrometry</a:t>
            </a:r>
            <a:r>
              <a:rPr lang="lt-LT" sz="2000" dirty="0">
                <a:latin typeface="Open Sans Light"/>
              </a:rPr>
              <a:t> </a:t>
            </a:r>
            <a:r>
              <a:rPr lang="lt-LT" sz="2000" dirty="0" err="1">
                <a:latin typeface="Open Sans Light"/>
              </a:rPr>
              <a:t>detection</a:t>
            </a:r>
            <a:endParaRPr lang="lt-LT" sz="2000" dirty="0">
              <a:latin typeface="Open Sans Ligh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lt-LT" sz="2000" dirty="0" err="1">
                <a:latin typeface="Open Sans Light"/>
              </a:rPr>
              <a:t>Gas</a:t>
            </a:r>
            <a:r>
              <a:rPr lang="lt-LT" sz="2000" dirty="0">
                <a:latin typeface="Open Sans Light"/>
              </a:rPr>
              <a:t> - </a:t>
            </a:r>
            <a:r>
              <a:rPr lang="lt-LT" sz="2000" dirty="0" err="1">
                <a:latin typeface="Open Sans Light"/>
              </a:rPr>
              <a:t>chromatography</a:t>
            </a:r>
            <a:endParaRPr lang="lt-LT" sz="2000" dirty="0">
              <a:latin typeface="Open Sans Light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lt-LT" sz="2000" dirty="0">
                <a:latin typeface="Open Sans Light"/>
              </a:rPr>
              <a:t>Stability and uniformity indicating methodologies;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lt-LT" sz="2000" dirty="0" err="1">
                <a:latin typeface="Open Sans Light"/>
              </a:rPr>
              <a:t>Purity</a:t>
            </a:r>
            <a:r>
              <a:rPr lang="lt-LT" sz="2000" dirty="0">
                <a:latin typeface="Open Sans Light"/>
              </a:rPr>
              <a:t> i</a:t>
            </a:r>
            <a:r>
              <a:rPr lang="en-US" sz="2000" dirty="0" err="1">
                <a:latin typeface="Open Sans Light"/>
              </a:rPr>
              <a:t>nvestigation</a:t>
            </a:r>
            <a:r>
              <a:rPr lang="en-US" sz="2000" dirty="0">
                <a:latin typeface="Open Sans Light"/>
              </a:rPr>
              <a:t> of </a:t>
            </a:r>
            <a:r>
              <a:rPr lang="lt-LT" sz="2000" dirty="0">
                <a:latin typeface="Open Sans Light"/>
              </a:rPr>
              <a:t> </a:t>
            </a:r>
            <a:r>
              <a:rPr lang="lt-LT" sz="2000" dirty="0" err="1">
                <a:latin typeface="Open Sans Light"/>
              </a:rPr>
              <a:t>various</a:t>
            </a:r>
            <a:r>
              <a:rPr lang="lt-LT" sz="2000" dirty="0">
                <a:latin typeface="Open Sans Light"/>
              </a:rPr>
              <a:t> </a:t>
            </a:r>
            <a:r>
              <a:rPr lang="lt-LT" sz="2000" dirty="0" err="1">
                <a:latin typeface="Open Sans Light"/>
              </a:rPr>
              <a:t>pharma</a:t>
            </a:r>
            <a:r>
              <a:rPr lang="lt-LT" sz="2000" dirty="0">
                <a:latin typeface="Open Sans Light"/>
              </a:rPr>
              <a:t> </a:t>
            </a:r>
            <a:r>
              <a:rPr lang="en-US" altLang="en-US" sz="2000" kern="0" dirty="0">
                <a:latin typeface="Open Sans Light"/>
                <a:cs typeface="Times New Roman" panose="02020603050405020304" pitchFamily="18" charset="0"/>
              </a:rPr>
              <a:t>p</a:t>
            </a:r>
            <a:r>
              <a:rPr lang="lt-LT" altLang="en-US" sz="2000" kern="0" dirty="0" err="1">
                <a:latin typeface="Open Sans Light"/>
                <a:cs typeface="Times New Roman" panose="02020603050405020304" pitchFamily="18" charset="0"/>
              </a:rPr>
              <a:t>roducts</a:t>
            </a:r>
            <a:r>
              <a:rPr lang="lt-LT" altLang="en-US" sz="2000" kern="0" dirty="0">
                <a:latin typeface="Open Sans Light"/>
                <a:cs typeface="Times New Roman" panose="02020603050405020304" pitchFamily="18" charset="0"/>
              </a:rPr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altLang="en-US" sz="2000" kern="0" dirty="0">
                <a:latin typeface="Open Sans Light"/>
                <a:cs typeface="Times New Roman" panose="02020603050405020304" pitchFamily="18" charset="0"/>
              </a:rPr>
              <a:t>Analytical fingerprinting and </a:t>
            </a:r>
            <a:r>
              <a:rPr lang="en-US" altLang="en-US" sz="2000" kern="0" dirty="0" err="1">
                <a:latin typeface="Open Sans Light"/>
                <a:cs typeface="Times New Roman" panose="02020603050405020304" pitchFamily="18" charset="0"/>
              </a:rPr>
              <a:t>chemometrics</a:t>
            </a:r>
            <a:r>
              <a:rPr lang="en-US" altLang="en-US" sz="2000" kern="0" dirty="0">
                <a:latin typeface="Open Sans Light"/>
                <a:cs typeface="Times New Roman" panose="02020603050405020304" pitchFamily="18" charset="0"/>
              </a:rPr>
              <a:t> for the qualitative and quantitative determinations of the phytochemicals in medicinal plants </a:t>
            </a:r>
            <a:endParaRPr lang="lt-LT" altLang="en-US" sz="2000" kern="0" dirty="0">
              <a:latin typeface="Open Sans Light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lt-LT" altLang="en-US" sz="2000" kern="0" dirty="0">
              <a:latin typeface="Open Sans Light"/>
              <a:cs typeface="Times New Roman" panose="02020603050405020304" pitchFamily="18" charset="0"/>
            </a:endParaRPr>
          </a:p>
        </p:txBody>
      </p:sp>
      <p:pic>
        <p:nvPicPr>
          <p:cNvPr id="23" name="Content Placeholder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56299" y="5320405"/>
            <a:ext cx="4156819" cy="20543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338" y="2368751"/>
            <a:ext cx="4120467" cy="274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42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7090" y="1279061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STUDENTS OF FACULTY OF </a:t>
            </a:r>
            <a:r>
              <a:rPr lang="en-US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PHARMACY</a:t>
            </a:r>
            <a:r>
              <a:rPr lang="lt-LT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 CAN</a:t>
            </a:r>
          </a:p>
          <a:p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09" y="0"/>
            <a:ext cx="10886917" cy="1674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5500" y="639554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1F5EA9"/>
                </a:solidFill>
              </a:rPr>
              <a:t>14</a:t>
            </a:r>
            <a:r>
              <a:rPr lang="lt-LT" sz="1800" dirty="0">
                <a:solidFill>
                  <a:srgbClr val="1F5EA9"/>
                </a:solidFill>
              </a:rPr>
              <a:t>  |  PHARMACY PROGRAMME</a:t>
            </a:r>
          </a:p>
        </p:txBody>
      </p:sp>
      <p:pic>
        <p:nvPicPr>
          <p:cNvPr id="10" name="Picture 4" descr="LSMU Farmacijos fakulte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908" y="1081808"/>
            <a:ext cx="1188792" cy="118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D52E4B-1A18-46F0-B9EA-D0037DA62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62" y="616270"/>
            <a:ext cx="3862138" cy="5319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776" y="4740909"/>
            <a:ext cx="2537881" cy="2338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529452" y="2060827"/>
            <a:ext cx="5198248" cy="5225004"/>
          </a:xfrm>
          <a:prstGeom prst="rect">
            <a:avLst/>
          </a:prstGeom>
        </p:spPr>
        <p:txBody>
          <a:bodyPr vert="horz" lIns="104306" tIns="52153" rIns="104306" bIns="52153" rtlCol="0">
            <a:normAutofit/>
          </a:bodyPr>
          <a:lstStyle>
            <a:lvl1pPr marL="391146" indent="-391146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47483" indent="-325955" algn="l" defTabSz="104305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382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534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6876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68404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89932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911460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432988" indent="-260764" algn="l" defTabSz="1043056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lt-LT" sz="2400" b="1" dirty="0"/>
              <a:t>Participate in development of  </a:t>
            </a:r>
            <a:r>
              <a:rPr lang="en-US" sz="2400" b="1" dirty="0"/>
              <a:t>innovative products</a:t>
            </a:r>
            <a:r>
              <a:rPr lang="lt-LT" sz="2400" b="1" dirty="0"/>
              <a:t>: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lt-LT" sz="2000" dirty="0" err="1"/>
              <a:t>capsules</a:t>
            </a:r>
            <a:r>
              <a:rPr lang="lt-LT" sz="2000" dirty="0"/>
              <a:t>,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lt-LT" sz="2000" dirty="0" err="1"/>
              <a:t>microcapsules</a:t>
            </a:r>
            <a:r>
              <a:rPr lang="lt-LT" sz="2000" dirty="0"/>
              <a:t>,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lt-LT" sz="2000" dirty="0" err="1"/>
              <a:t>suppositories</a:t>
            </a:r>
            <a:r>
              <a:rPr lang="lt-LT" sz="2000" dirty="0"/>
              <a:t>,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lt-LT" sz="2000" dirty="0" err="1"/>
              <a:t>tablets</a:t>
            </a:r>
            <a:r>
              <a:rPr lang="lt-LT" sz="2000" dirty="0"/>
              <a:t>, 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lt-LT" sz="2000" dirty="0" err="1"/>
              <a:t>skin</a:t>
            </a:r>
            <a:r>
              <a:rPr lang="lt-LT" sz="2000" dirty="0"/>
              <a:t> care </a:t>
            </a:r>
            <a:r>
              <a:rPr lang="lt-LT" sz="2000" dirty="0" err="1"/>
              <a:t>products</a:t>
            </a:r>
            <a:r>
              <a:rPr lang="lt-LT" sz="2000" dirty="0"/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162" y="4846968"/>
            <a:ext cx="3365500" cy="2243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0290" y="4748827"/>
            <a:ext cx="3122410" cy="2341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2300" y="2060826"/>
            <a:ext cx="3306531" cy="2479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/>
          <a:srcRect l="4526" t="21485" r="7053" b="15148"/>
          <a:stretch/>
        </p:blipFill>
        <p:spPr>
          <a:xfrm>
            <a:off x="7857253" y="2890202"/>
            <a:ext cx="2582835" cy="98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96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67090" y="1279061"/>
            <a:ext cx="883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STUDENTS OF FACULTY OF </a:t>
            </a:r>
            <a:r>
              <a:rPr lang="en-US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PHARMACY</a:t>
            </a:r>
            <a:r>
              <a:rPr lang="lt-LT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 CAN</a:t>
            </a:r>
          </a:p>
          <a:p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09" y="0"/>
            <a:ext cx="10886917" cy="1674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5500" y="639554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1F5EA9"/>
                </a:solidFill>
              </a:rPr>
              <a:t>15</a:t>
            </a:r>
            <a:r>
              <a:rPr lang="lt-LT" sz="1800" dirty="0">
                <a:solidFill>
                  <a:srgbClr val="1F5EA9"/>
                </a:solidFill>
              </a:rPr>
              <a:t>  |  PHARMACY PROGRAMME</a:t>
            </a:r>
          </a:p>
        </p:txBody>
      </p:sp>
      <p:pic>
        <p:nvPicPr>
          <p:cNvPr id="10" name="Picture 4" descr="LSMU Farmacijos fakulte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908" y="1081808"/>
            <a:ext cx="1188792" cy="118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D52E4B-1A18-46F0-B9EA-D0037DA62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62" y="616270"/>
            <a:ext cx="3862138" cy="5319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2472" y="2010043"/>
            <a:ext cx="5559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2400" b="1" dirty="0"/>
              <a:t>Involve preclinical testing of drugs and medicines </a:t>
            </a:r>
          </a:p>
        </p:txBody>
      </p:sp>
      <p:pic>
        <p:nvPicPr>
          <p:cNvPr id="1026" name="Picture 2" descr="Vaizdo rezultatas pagal užklausą „oroborus mitochondria“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2270601"/>
            <a:ext cx="2871920" cy="2871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30144" y="5206634"/>
            <a:ext cx="4191000" cy="2252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2472" y="2976415"/>
            <a:ext cx="5559680" cy="4080816"/>
          </a:xfrm>
        </p:spPr>
        <p:txBody>
          <a:bodyPr>
            <a:noAutofit/>
          </a:bodyPr>
          <a:lstStyle/>
          <a:p>
            <a:r>
              <a:rPr lang="lt-LT" sz="2000" dirty="0" err="1"/>
              <a:t>Various</a:t>
            </a:r>
            <a:r>
              <a:rPr lang="lt-LT" sz="2000" dirty="0"/>
              <a:t> </a:t>
            </a:r>
            <a:r>
              <a:rPr lang="lt-LT" sz="2000" dirty="0" err="1"/>
              <a:t>cell</a:t>
            </a:r>
            <a:r>
              <a:rPr lang="lt-LT" sz="2000" dirty="0"/>
              <a:t> </a:t>
            </a:r>
            <a:r>
              <a:rPr lang="lt-LT" sz="2000" dirty="0" err="1"/>
              <a:t>culture</a:t>
            </a:r>
            <a:r>
              <a:rPr lang="lt-LT" sz="2000" dirty="0"/>
              <a:t> </a:t>
            </a:r>
            <a:r>
              <a:rPr lang="lt-LT" sz="2000" dirty="0" err="1"/>
              <a:t>models</a:t>
            </a:r>
            <a:r>
              <a:rPr lang="lt-LT" sz="2000" dirty="0"/>
              <a:t> </a:t>
            </a:r>
            <a:r>
              <a:rPr lang="lt-LT" sz="2000" dirty="0" err="1"/>
              <a:t>using</a:t>
            </a:r>
            <a:r>
              <a:rPr lang="lt-LT" sz="2000" dirty="0"/>
              <a:t> </a:t>
            </a:r>
            <a:r>
              <a:rPr lang="lt-LT" sz="2000" dirty="0" err="1"/>
              <a:t>fluorescence</a:t>
            </a:r>
            <a:r>
              <a:rPr lang="lt-LT" sz="2000" dirty="0"/>
              <a:t> </a:t>
            </a:r>
            <a:r>
              <a:rPr lang="lt-LT" sz="2000" dirty="0" err="1"/>
              <a:t>microscopy</a:t>
            </a:r>
            <a:r>
              <a:rPr lang="lt-LT" sz="2000" dirty="0"/>
              <a:t>, </a:t>
            </a:r>
          </a:p>
          <a:p>
            <a:r>
              <a:rPr lang="lt-LT" sz="2000" dirty="0" err="1"/>
              <a:t>Isolated</a:t>
            </a:r>
            <a:r>
              <a:rPr lang="lt-LT" sz="2000" dirty="0"/>
              <a:t> </a:t>
            </a:r>
            <a:r>
              <a:rPr lang="lt-LT" sz="2000" dirty="0" err="1"/>
              <a:t>mitochondria</a:t>
            </a:r>
            <a:r>
              <a:rPr lang="lt-LT" sz="2000" dirty="0"/>
              <a:t> </a:t>
            </a:r>
            <a:r>
              <a:rPr lang="lt-LT" sz="2000" dirty="0" err="1"/>
              <a:t>assays</a:t>
            </a:r>
            <a:r>
              <a:rPr lang="lt-LT" sz="2000" dirty="0"/>
              <a:t> </a:t>
            </a:r>
            <a:r>
              <a:rPr lang="lt-LT" sz="2000" dirty="0" err="1"/>
              <a:t>using</a:t>
            </a:r>
            <a:r>
              <a:rPr lang="lt-LT" sz="2000" dirty="0"/>
              <a:t> </a:t>
            </a:r>
            <a:r>
              <a:rPr lang="lt-LT" sz="2000" dirty="0" err="1"/>
              <a:t>high</a:t>
            </a:r>
            <a:r>
              <a:rPr lang="lt-LT" sz="2000" dirty="0"/>
              <a:t> </a:t>
            </a:r>
            <a:r>
              <a:rPr lang="lt-LT" sz="2000" dirty="0" err="1"/>
              <a:t>resolution</a:t>
            </a:r>
            <a:r>
              <a:rPr lang="lt-LT" sz="2000" dirty="0"/>
              <a:t> </a:t>
            </a:r>
            <a:r>
              <a:rPr lang="lt-LT" sz="2000" dirty="0" err="1"/>
              <a:t>respirometer</a:t>
            </a:r>
            <a:r>
              <a:rPr lang="lt-LT" sz="2000" dirty="0"/>
              <a:t> </a:t>
            </a:r>
            <a:r>
              <a:rPr lang="lt-LT" sz="2000" dirty="0" err="1"/>
              <a:t>Oroboros</a:t>
            </a:r>
            <a:r>
              <a:rPr lang="lt-LT" sz="2000" dirty="0"/>
              <a:t> O2K </a:t>
            </a:r>
            <a:r>
              <a:rPr lang="lt-LT" sz="2000" dirty="0" err="1"/>
              <a:t>Oxygraph</a:t>
            </a:r>
            <a:r>
              <a:rPr lang="lt-LT" sz="2000" dirty="0"/>
              <a:t> </a:t>
            </a:r>
            <a:r>
              <a:rPr lang="lt-LT" sz="2000" dirty="0" err="1"/>
              <a:t>system</a:t>
            </a:r>
            <a:endParaRPr lang="lt-LT" sz="2000" dirty="0"/>
          </a:p>
          <a:p>
            <a:r>
              <a:rPr lang="en-US" sz="2000" dirty="0"/>
              <a:t>Permeability of drugs through biological membranes: modeling and in vitro / in vivo studies</a:t>
            </a:r>
            <a:r>
              <a:rPr lang="lt-LT" sz="2000" dirty="0"/>
              <a:t>. </a:t>
            </a:r>
          </a:p>
          <a:p>
            <a:r>
              <a:rPr lang="en-US" sz="2000" dirty="0"/>
              <a:t>Biopharmaceutical evaluation of semi-solid and solid dosage forms</a:t>
            </a:r>
            <a:endParaRPr lang="lt-LT" sz="2000" dirty="0"/>
          </a:p>
          <a:p>
            <a:endParaRPr lang="lt-LT" sz="2000" dirty="0"/>
          </a:p>
          <a:p>
            <a:endParaRPr lang="lt-LT" sz="2000" dirty="0"/>
          </a:p>
        </p:txBody>
      </p:sp>
    </p:spTree>
    <p:extLst>
      <p:ext uri="{BB962C8B-B14F-4D97-AF65-F5344CB8AC3E}">
        <p14:creationId xmlns:p14="http://schemas.microsoft.com/office/powerpoint/2010/main" val="1473187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9900" y="1450171"/>
            <a:ext cx="81550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WHY STUDY PHARMACY AT L</a:t>
            </a:r>
            <a:r>
              <a:rPr lang="lt-LT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UHS</a:t>
            </a:r>
            <a:r>
              <a:rPr lang="en-US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?</a:t>
            </a:r>
          </a:p>
          <a:p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1900" y="2486402"/>
            <a:ext cx="5257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Diploma recognized in EU, USA, Israel and other countries</a:t>
            </a:r>
          </a:p>
          <a:p>
            <a:endParaRPr lang="lt-LT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Practical skills developed in the brand new laboratories of the Faculty of Pharmacy with up-to-date equipment</a:t>
            </a:r>
            <a:endParaRPr lang="lt-LT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Possibility to participate in various research projects</a:t>
            </a:r>
            <a:endParaRPr lang="lt-LT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endParaRPr lang="lt-LT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Possibility to spend a semester or a year abroad with the Erasmus+ exchange </a:t>
            </a:r>
            <a:r>
              <a:rPr lang="en-US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programme</a:t>
            </a:r>
            <a:endParaRPr lang="lt-LT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endParaRPr lang="lt-LT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09" y="0"/>
            <a:ext cx="10886917" cy="1674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5500" y="639554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1F5EA9"/>
                </a:solidFill>
              </a:rPr>
              <a:t>16</a:t>
            </a:r>
            <a:r>
              <a:rPr lang="lt-LT" sz="1800" dirty="0">
                <a:solidFill>
                  <a:srgbClr val="1F5EA9"/>
                </a:solidFill>
              </a:rPr>
              <a:t>  |  PHARMACY PROGRAMME</a:t>
            </a:r>
          </a:p>
        </p:txBody>
      </p:sp>
      <p:pic>
        <p:nvPicPr>
          <p:cNvPr id="10" name="Picture 4" descr="LSMU Farmacijos fakulte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908" y="1081808"/>
            <a:ext cx="1188792" cy="118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LSMU pharmacy faculty studen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72" y="2188835"/>
            <a:ext cx="3516421" cy="234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72" y="4695031"/>
            <a:ext cx="3516421" cy="234428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D52E4B-1A18-46F0-B9EA-D0037DA628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162" y="616270"/>
            <a:ext cx="3862138" cy="53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38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3372" y="1450171"/>
            <a:ext cx="81550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WHY STUDY PHARMACY AT </a:t>
            </a:r>
            <a:r>
              <a:rPr lang="lt-LT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LUHS</a:t>
            </a:r>
            <a:r>
              <a:rPr lang="en-US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?</a:t>
            </a:r>
          </a:p>
          <a:p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98716" y="2156041"/>
            <a:ext cx="540098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Multicultural environment and student community: international students from 48 different countries make up nearly 10% of the total student population at 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LUHS</a:t>
            </a:r>
          </a:p>
          <a:p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Support system for students’ adaptation: mentoring, tutoring and psychological counselling</a:t>
            </a:r>
          </a:p>
          <a:p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Pharmacy Student Society</a:t>
            </a:r>
            <a:endParaRPr lang="lt-LT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endParaRPr lang="lt-LT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International coordinator of Faculty of Pharmacy </a:t>
            </a:r>
            <a:endParaRPr lang="en-US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09" y="0"/>
            <a:ext cx="10886917" cy="1674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5500" y="639554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1F5EA9"/>
                </a:solidFill>
              </a:rPr>
              <a:t>17</a:t>
            </a:r>
            <a:r>
              <a:rPr lang="lt-LT" sz="1800" dirty="0">
                <a:solidFill>
                  <a:srgbClr val="1F5EA9"/>
                </a:solidFill>
              </a:rPr>
              <a:t>  |  PHARMACY PROGRAMME</a:t>
            </a:r>
          </a:p>
        </p:txBody>
      </p:sp>
      <p:pic>
        <p:nvPicPr>
          <p:cNvPr id="10" name="Picture 4" descr="LSMU Farmacijos fakulte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908" y="1081808"/>
            <a:ext cx="1188792" cy="118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49" y="2230916"/>
            <a:ext cx="3544128" cy="23627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5" y="4895406"/>
            <a:ext cx="3569528" cy="23796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703B3E-8710-40B8-8061-67D66D29C3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362" y="616270"/>
            <a:ext cx="3862138" cy="53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48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2044" y="1468883"/>
            <a:ext cx="89170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QUALITY OF PHARMACY PROGRAMME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61100" y="2755743"/>
            <a:ext cx="3657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Lithuania is a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member the European Association for Quality Assurance</a:t>
            </a:r>
          </a:p>
          <a:p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in Higher Education (ENQA). </a:t>
            </a:r>
            <a:endParaRPr lang="lt-LT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Student oriented study process. </a:t>
            </a:r>
            <a:endParaRPr lang="lt-LT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Students and social partners’ participation in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decision-making. </a:t>
            </a:r>
            <a:endParaRPr lang="lt-LT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Feedback and continuous quality improvement.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78675" y="586347"/>
            <a:ext cx="3197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1F5EA9"/>
                </a:solidFill>
              </a:rPr>
              <a:t>18</a:t>
            </a:r>
            <a:r>
              <a:rPr lang="lt-LT" sz="1800" dirty="0">
                <a:solidFill>
                  <a:srgbClr val="1F5EA9"/>
                </a:solidFill>
              </a:rPr>
              <a:t>  |  PHARMACY PROGRAMME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09" y="0"/>
            <a:ext cx="10886917" cy="167491"/>
          </a:xfrm>
          <a:prstGeom prst="rect">
            <a:avLst/>
          </a:prstGeom>
        </p:spPr>
      </p:pic>
      <p:pic>
        <p:nvPicPr>
          <p:cNvPr id="9" name="Picture 4" descr="LSMU Farmacijos fakulte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908" y="1081808"/>
            <a:ext cx="1188792" cy="118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aizdo rezultatas pagal užklausą „LSMU universiteto vaistinė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44" y="2742208"/>
            <a:ext cx="5576443" cy="371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7B41F0-6A71-4860-9C8C-8913D7F0A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700" y="616270"/>
            <a:ext cx="3862138" cy="53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89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916605" y="1759724"/>
            <a:ext cx="449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6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FACULTY OF PHARMACY</a:t>
            </a:r>
            <a:r>
              <a:rPr lang="en-US" sz="26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:</a:t>
            </a:r>
            <a:endParaRPr lang="lt-LT" sz="2600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16605" y="4873506"/>
            <a:ext cx="55728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2000" b="1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Structure</a:t>
            </a:r>
            <a:r>
              <a:rPr lang="lt-LT" sz="2000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:</a:t>
            </a:r>
          </a:p>
          <a:p>
            <a:pPr algn="just"/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Department of Analytical and Toxicological Chemistry</a:t>
            </a:r>
          </a:p>
          <a:p>
            <a:pPr algn="just"/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Department of </a:t>
            </a:r>
            <a:r>
              <a:rPr lang="en-US" sz="20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Pharmacognosy</a:t>
            </a:r>
            <a:endParaRPr lang="en-US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/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Department of Clinical Pharmacy</a:t>
            </a:r>
          </a:p>
          <a:p>
            <a:pPr algn="just"/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Department of Drug Chemistry</a:t>
            </a:r>
          </a:p>
          <a:p>
            <a:pPr algn="just"/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Department of Drug Technology and Social Pharmacy</a:t>
            </a:r>
            <a:endParaRPr lang="lt-LT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/>
            <a:r>
              <a:rPr lang="lt-LT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Institute </a:t>
            </a:r>
            <a:r>
              <a:rPr lang="lt-LT" sz="20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</a:t>
            </a:r>
            <a:r>
              <a:rPr lang="lt-LT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lt-LT" sz="20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Pharmaceutical</a:t>
            </a:r>
            <a:r>
              <a:rPr lang="lt-LT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Technologies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99370" y="512925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solidFill>
                  <a:srgbClr val="1F5EA9"/>
                </a:solidFill>
              </a:rPr>
              <a:t>01  |  FACULTY OF PHARMACY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09" y="0"/>
            <a:ext cx="10886917" cy="16749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16605" y="3471139"/>
            <a:ext cx="54492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lt-LT" sz="20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Long-lasting</a:t>
            </a:r>
            <a:r>
              <a:rPr lang="lt-LT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100 </a:t>
            </a:r>
            <a:r>
              <a:rPr lang="lt-LT" sz="20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years</a:t>
            </a:r>
            <a:r>
              <a:rPr lang="lt-LT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lt-LT" sz="20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European</a:t>
            </a:r>
            <a:r>
              <a:rPr lang="lt-LT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lt-LT" sz="20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traditions</a:t>
            </a:r>
            <a:endParaRPr lang="lt-LT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/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Competent </a:t>
            </a:r>
            <a:r>
              <a:rPr lang="en-US" sz="2000" dirty="0">
                <a:latin typeface="Open Sans Light" panose="020B0306030504020204"/>
                <a:ea typeface="Open Sans Light" panose="020B0306030504020204" pitchFamily="34" charset="0"/>
                <a:cs typeface="Open Sans Light" panose="020B0306030504020204" pitchFamily="34" charset="0"/>
              </a:rPr>
              <a:t>Academic staff </a:t>
            </a:r>
            <a:endParaRPr lang="lt-LT" sz="2000" dirty="0">
              <a:latin typeface="Open Sans Light" panose="020B0306030504020204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algn="just"/>
            <a:r>
              <a:rPr lang="lt-LT" sz="2000" dirty="0">
                <a:latin typeface="Open Sans Light"/>
              </a:rPr>
              <a:t>R</a:t>
            </a:r>
            <a:r>
              <a:rPr lang="en-US" sz="2000" dirty="0" err="1">
                <a:latin typeface="Open Sans Light"/>
              </a:rPr>
              <a:t>elevant</a:t>
            </a:r>
            <a:r>
              <a:rPr lang="en-US" sz="2000" dirty="0">
                <a:latin typeface="Open Sans Light"/>
              </a:rPr>
              <a:t> scientific research </a:t>
            </a:r>
            <a:endParaRPr lang="lt-LT" sz="2000" dirty="0">
              <a:latin typeface="Open Sans Light"/>
            </a:endParaRPr>
          </a:p>
          <a:p>
            <a:pPr algn="just"/>
            <a:r>
              <a:rPr lang="lt-LT" sz="2000" dirty="0">
                <a:latin typeface="Open Sans Light"/>
              </a:rPr>
              <a:t>E</a:t>
            </a:r>
            <a:r>
              <a:rPr lang="en-US" sz="2000" dirty="0" err="1">
                <a:latin typeface="Open Sans Light"/>
              </a:rPr>
              <a:t>fficient</a:t>
            </a:r>
            <a:r>
              <a:rPr lang="en-US" sz="2000" dirty="0">
                <a:latin typeface="Open Sans Light"/>
              </a:rPr>
              <a:t> practical training</a:t>
            </a:r>
            <a:endParaRPr lang="lt-LT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16605" y="1353874"/>
            <a:ext cx="4495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6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MEDICAL ACADEMY</a:t>
            </a:r>
          </a:p>
        </p:txBody>
      </p:sp>
      <p:pic>
        <p:nvPicPr>
          <p:cNvPr id="16" name="Picture 4" descr="LSMU Farmacijos fakulte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919" y="1000137"/>
            <a:ext cx="1316822" cy="131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916605" y="2507079"/>
            <a:ext cx="56761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The unit of science, </a:t>
            </a:r>
          </a:p>
          <a:p>
            <a:r>
              <a:rPr lang="en-US" sz="26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studies and </a:t>
            </a:r>
            <a:r>
              <a:rPr lang="en-US" sz="2600" b="1" dirty="0" err="1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bussiness</a:t>
            </a:r>
            <a:endParaRPr lang="en-US" sz="26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026" name="Picture 2" descr="Vaizdo rezultatas pagal užklausą „LSMU universiteto vaistinė“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05" y="4466431"/>
            <a:ext cx="4268129" cy="282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05" y="1450173"/>
            <a:ext cx="4268129" cy="28451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6D2B94-3598-430B-86A2-64855FC0C8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030" y="616270"/>
            <a:ext cx="3862138" cy="53197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795792" y="5813325"/>
            <a:ext cx="29955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Assoc. </a:t>
            </a:r>
            <a:r>
              <a:rPr lang="lt-LT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</a:t>
            </a:r>
            <a:r>
              <a:rPr lang="lt-LT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</a:t>
            </a: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Lina Raudone</a:t>
            </a:r>
            <a:br>
              <a:rPr lang="lt-LT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International Study Coordinator</a:t>
            </a:r>
            <a:br>
              <a:rPr lang="lt-LT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lt-LT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Phone</a:t>
            </a:r>
            <a:r>
              <a:rPr lang="lt-LT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 00 370 37 32724</a:t>
            </a:r>
            <a:r>
              <a:rPr lang="en-US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  <a:br>
              <a:rPr lang="lt-LT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lt-LT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</a:t>
            </a:r>
            <a:r>
              <a:rPr lang="lt-LT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mail</a:t>
            </a:r>
            <a:r>
              <a:rPr lang="lt-LT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 </a:t>
            </a:r>
            <a:r>
              <a:rPr lang="en-US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lina.raudone</a:t>
            </a:r>
            <a:r>
              <a:rPr lang="lt-LT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@</a:t>
            </a:r>
            <a:r>
              <a:rPr lang="lt-LT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lsmuni.lt</a:t>
            </a:r>
            <a:r>
              <a:rPr lang="lt-LT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lt-LT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3958" y="568707"/>
            <a:ext cx="4468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1F5EA9"/>
                </a:solidFill>
              </a:rPr>
              <a:t>19</a:t>
            </a:r>
            <a:r>
              <a:rPr lang="lt-LT" sz="1800" dirty="0">
                <a:solidFill>
                  <a:srgbClr val="1F5EA9"/>
                </a:solidFill>
              </a:rPr>
              <a:t>|  </a:t>
            </a:r>
            <a:r>
              <a:rPr lang="en-US" sz="1800" dirty="0">
                <a:solidFill>
                  <a:srgbClr val="1F5EA9"/>
                </a:solidFill>
              </a:rPr>
              <a:t>CONTACTS OF FACULTY OF PHARMACY</a:t>
            </a:r>
            <a:endParaRPr lang="lt-LT" sz="1800" dirty="0">
              <a:solidFill>
                <a:srgbClr val="1F5EA9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109" y="0"/>
            <a:ext cx="10886917" cy="1674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886" y="1501220"/>
            <a:ext cx="784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CONTACTS OF DEAN‘S OFFICE</a:t>
            </a:r>
          </a:p>
          <a:p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pic>
        <p:nvPicPr>
          <p:cNvPr id="10" name="Picture 4" descr="LSMU Farmacijos fakultet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908" y="1081808"/>
            <a:ext cx="1188792" cy="118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A753E2-E3EF-4EB7-A89A-68F941648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962" y="616270"/>
            <a:ext cx="3862138" cy="5319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300" y="5810412"/>
            <a:ext cx="34393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</a:t>
            </a:r>
            <a:r>
              <a:rPr lang="lt-LT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Ramunė Morkūnienė</a:t>
            </a:r>
            <a:br>
              <a:rPr lang="lt-LT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lt-LT" sz="1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Dean</a:t>
            </a:r>
            <a:br>
              <a:rPr lang="lt-LT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lt-LT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Phone</a:t>
            </a:r>
            <a:r>
              <a:rPr lang="lt-LT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00 370 37 327248</a:t>
            </a:r>
            <a:br>
              <a:rPr lang="lt-LT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lt-LT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</a:t>
            </a:r>
            <a:r>
              <a:rPr lang="lt-LT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mail</a:t>
            </a:r>
            <a:r>
              <a:rPr lang="lt-LT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 </a:t>
            </a:r>
            <a:r>
              <a:rPr lang="lt-LT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7"/>
              </a:rPr>
              <a:t>ramune.morkuniene@lsmuni.lt</a:t>
            </a:r>
            <a:endParaRPr lang="lt-LT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06499" y="5838070"/>
            <a:ext cx="32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Prof.</a:t>
            </a:r>
            <a:r>
              <a:rPr lang="lt-LT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 Valdas Jakštas</a:t>
            </a:r>
            <a:br>
              <a:rPr lang="lt-LT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lt-LT" sz="18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Vice-</a:t>
            </a:r>
            <a:r>
              <a:rPr lang="lt-LT" sz="18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Dean</a:t>
            </a:r>
            <a:br>
              <a:rPr lang="lt-LT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lt-LT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Phone</a:t>
            </a:r>
            <a:r>
              <a:rPr lang="lt-LT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 00 370 37 327249</a:t>
            </a:r>
            <a:br>
              <a:rPr lang="lt-LT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lt-LT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</a:t>
            </a:r>
            <a:r>
              <a:rPr lang="lt-LT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mail</a:t>
            </a:r>
            <a:r>
              <a:rPr lang="lt-LT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 </a:t>
            </a:r>
            <a:r>
              <a:rPr lang="lt-LT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valdas.jakstas@lsmuni.lt</a:t>
            </a:r>
            <a:r>
              <a:rPr lang="lt-LT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endParaRPr lang="lt-LT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0"/>
          <a:stretch/>
        </p:blipFill>
        <p:spPr>
          <a:xfrm>
            <a:off x="4167872" y="2686209"/>
            <a:ext cx="2292830" cy="31242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51435" y="1408888"/>
            <a:ext cx="3576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Sukilėlu</a:t>
            </a: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avenue 13, LT-50162 Kaunas</a:t>
            </a:r>
          </a:p>
          <a:p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Phone: 00 370 37 327248,</a:t>
            </a:r>
          </a:p>
          <a:p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E-mail: </a:t>
            </a:r>
            <a:r>
              <a:rPr lang="fr-FR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9"/>
              </a:rPr>
              <a:t>farmacijos.dekanatas@lsmuni.lt</a:t>
            </a:r>
            <a:endParaRPr lang="lt-LT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lt-LT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6" t="15685" r="31151" b="6290"/>
          <a:stretch/>
        </p:blipFill>
        <p:spPr>
          <a:xfrm>
            <a:off x="8034989" y="2693878"/>
            <a:ext cx="2264711" cy="31088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8" t="9065" r="13722" b="19821"/>
          <a:stretch/>
        </p:blipFill>
        <p:spPr>
          <a:xfrm>
            <a:off x="341886" y="2707211"/>
            <a:ext cx="2257595" cy="310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92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93700" y="1541303"/>
            <a:ext cx="472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PHARMACY </a:t>
            </a:r>
          </a:p>
          <a:p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56361" y="2104231"/>
            <a:ext cx="6071939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F</a:t>
            </a:r>
            <a:r>
              <a:rPr lang="en-US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ield</a:t>
            </a:r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of studies </a:t>
            </a:r>
            <a:r>
              <a:rPr lang="lt-LT" sz="2000" dirty="0" err="1">
                <a:solidFill>
                  <a:srgbClr val="1F5EA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Health</a:t>
            </a:r>
            <a:r>
              <a:rPr lang="en-US" sz="2000" dirty="0">
                <a:solidFill>
                  <a:srgbClr val="1F5EA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sciences </a:t>
            </a:r>
            <a:endParaRPr lang="lt-LT" sz="2000" dirty="0">
              <a:solidFill>
                <a:srgbClr val="1F5EA9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endParaRPr lang="lt-LT" sz="2000" dirty="0">
              <a:solidFill>
                <a:srgbClr val="1F5EA9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B</a:t>
            </a:r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ranch of studies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2000" dirty="0">
                <a:solidFill>
                  <a:srgbClr val="1F5EA9"/>
                </a:solidFill>
                <a:latin typeface="Open Sans Light" panose="020B0306030504020204"/>
                <a:ea typeface="Open Sans Light" pitchFamily="34" charset="0"/>
                <a:cs typeface="Open Sans Light" pitchFamily="34" charset="0"/>
              </a:rPr>
              <a:t>Pharmacy</a:t>
            </a:r>
            <a:endParaRPr lang="lt-LT" sz="2000" dirty="0">
              <a:solidFill>
                <a:srgbClr val="1F5EA9"/>
              </a:solidFill>
              <a:latin typeface="Open Sans Light" panose="020B0306030504020204"/>
              <a:ea typeface="Open Sans Light" pitchFamily="34" charset="0"/>
              <a:cs typeface="Open Sans Light" pitchFamily="34" charset="0"/>
            </a:endParaRPr>
          </a:p>
          <a:p>
            <a:endParaRPr lang="en-US" sz="2000" dirty="0">
              <a:solidFill>
                <a:srgbClr val="1F5EA9"/>
              </a:solidFill>
              <a:latin typeface="Open Sans Light" panose="020B0306030504020204"/>
              <a:ea typeface="Open Sans Light" pitchFamily="34" charset="0"/>
              <a:cs typeface="Open Sans Light" pitchFamily="34" charset="0"/>
            </a:endParaRPr>
          </a:p>
          <a:p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D</a:t>
            </a:r>
            <a:r>
              <a:rPr lang="en-US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uration</a:t>
            </a:r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in years </a:t>
            </a:r>
            <a:r>
              <a:rPr lang="en-US" sz="2000" dirty="0">
                <a:solidFill>
                  <a:srgbClr val="1F5EA9"/>
                </a:solidFill>
                <a:latin typeface="Open Sans Light" panose="020B0306030504020204"/>
                <a:ea typeface="Open Sans Light" pitchFamily="34" charset="0"/>
                <a:cs typeface="Open Sans Light" pitchFamily="34" charset="0"/>
              </a:rPr>
              <a:t>5 years</a:t>
            </a:r>
            <a:r>
              <a:rPr lang="lt-LT" sz="2000" dirty="0">
                <a:solidFill>
                  <a:srgbClr val="1F5EA9"/>
                </a:solidFill>
                <a:latin typeface="Open Sans Light" panose="020B0306030504020204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2000" dirty="0">
                <a:solidFill>
                  <a:srgbClr val="1F5EA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300 ECTS  Full-time </a:t>
            </a:r>
            <a:endParaRPr lang="lt-LT" sz="2000" dirty="0">
              <a:solidFill>
                <a:srgbClr val="1F5EA9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endParaRPr lang="en-US" sz="2000" dirty="0">
              <a:solidFill>
                <a:srgbClr val="1F5EA9"/>
              </a:solidFill>
              <a:latin typeface="Open Sans Light" panose="020B0306030504020204"/>
              <a:ea typeface="Open Sans Light" pitchFamily="34" charset="0"/>
              <a:cs typeface="Open Sans Light" pitchFamily="34" charset="0"/>
            </a:endParaRPr>
          </a:p>
          <a:p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M</a:t>
            </a:r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ode of study </a:t>
            </a:r>
            <a:r>
              <a:rPr lang="lt-LT" sz="2000" dirty="0" err="1">
                <a:solidFill>
                  <a:srgbClr val="1F5EA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Integrated</a:t>
            </a:r>
            <a:r>
              <a:rPr lang="lt-LT" sz="2000" dirty="0">
                <a:solidFill>
                  <a:srgbClr val="1F5EA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solidFill>
                  <a:srgbClr val="1F5EA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studies</a:t>
            </a:r>
            <a:endParaRPr lang="lt-LT" sz="2000" dirty="0">
              <a:solidFill>
                <a:srgbClr val="1F5EA9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endParaRPr lang="lt-LT" sz="2000" dirty="0">
              <a:solidFill>
                <a:srgbClr val="1F5EA9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Requirements for admission </a:t>
            </a:r>
            <a:r>
              <a:rPr lang="en-US" sz="2000" dirty="0">
                <a:solidFill>
                  <a:srgbClr val="1F5EA9"/>
                </a:solidFill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Secondary education</a:t>
            </a:r>
            <a:endParaRPr lang="lt-LT" sz="2000" dirty="0">
              <a:solidFill>
                <a:srgbClr val="1F5EA9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endParaRPr lang="lt-LT" sz="2000" dirty="0">
              <a:solidFill>
                <a:srgbClr val="1F5EA9"/>
              </a:solidFill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Annual Tuition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en-US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Fee  </a:t>
            </a:r>
            <a:r>
              <a:rPr lang="en-US" sz="2000" b="1" dirty="0">
                <a:solidFill>
                  <a:srgbClr val="1F5EA9"/>
                </a:solidFill>
                <a:latin typeface="Open Sans Light" panose="020B0306030504020204"/>
                <a:ea typeface="Open Sans Light" pitchFamily="34" charset="0"/>
                <a:cs typeface="Open Sans Light" pitchFamily="34" charset="0"/>
              </a:rPr>
              <a:t>6,000 EUR</a:t>
            </a:r>
            <a:endParaRPr lang="lt-LT" sz="2000" b="1" dirty="0">
              <a:solidFill>
                <a:srgbClr val="1F5EA9"/>
              </a:solidFill>
              <a:latin typeface="Open Sans Light" panose="020B0306030504020204"/>
              <a:ea typeface="Open Sans Light" pitchFamily="34" charset="0"/>
              <a:cs typeface="Open Sans Light" pitchFamily="34" charset="0"/>
            </a:endParaRPr>
          </a:p>
          <a:p>
            <a:endParaRPr lang="lt-LT" sz="2000" b="1" dirty="0">
              <a:solidFill>
                <a:srgbClr val="1F5EA9"/>
              </a:solidFill>
              <a:latin typeface="Open Sans Light" panose="020B0306030504020204"/>
              <a:ea typeface="Open Sans Light" pitchFamily="34" charset="0"/>
              <a:cs typeface="Open Sans Light" pitchFamily="34" charset="0"/>
            </a:endParaRPr>
          </a:p>
          <a:p>
            <a:r>
              <a:rPr lang="lt-LT" sz="2000" dirty="0" err="1">
                <a:latin typeface="Open Sans" pitchFamily="34" charset="0"/>
                <a:ea typeface="Open Sans" pitchFamily="34" charset="0"/>
                <a:cs typeface="Open Sans" pitchFamily="34" charset="0"/>
              </a:rPr>
              <a:t>Diploma</a:t>
            </a:r>
            <a:r>
              <a:rPr lang="lt-LT" sz="2000" dirty="0"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en-US" sz="2000" dirty="0"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en-US" sz="24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Master of </a:t>
            </a:r>
            <a:r>
              <a:rPr lang="lt-LT" sz="2400" b="1" dirty="0" err="1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Health</a:t>
            </a:r>
            <a:r>
              <a:rPr lang="lt-LT" sz="24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lt-LT" sz="2400" b="1" dirty="0" err="1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Sciences</a:t>
            </a:r>
            <a:r>
              <a:rPr lang="en-US" sz="24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/</a:t>
            </a:r>
            <a:r>
              <a:rPr lang="lt-LT" sz="24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endParaRPr lang="en-US" sz="24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r>
              <a:rPr lang="en-US" sz="24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Professional qualification of Pharmacist </a:t>
            </a:r>
            <a:endParaRPr lang="lt-LT" sz="24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2800" y="591899"/>
            <a:ext cx="336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solidFill>
                  <a:srgbClr val="1F5EA9"/>
                </a:solidFill>
              </a:rPr>
              <a:t>02  |  PHARMACY PROGRAMME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09" y="0"/>
            <a:ext cx="10886917" cy="167491"/>
          </a:xfrm>
          <a:prstGeom prst="rect">
            <a:avLst/>
          </a:prstGeom>
        </p:spPr>
      </p:pic>
      <p:pic>
        <p:nvPicPr>
          <p:cNvPr id="9" name="Picture 4" descr="LSMU Farmacijos fakulte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908" y="1081808"/>
            <a:ext cx="1188792" cy="118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FE7B64-5504-441E-A634-63ACF714D2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962" y="616270"/>
            <a:ext cx="3862138" cy="5319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50" y="2094330"/>
            <a:ext cx="3779361" cy="26347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962" y="4923631"/>
            <a:ext cx="3754637" cy="250116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13" y="1207535"/>
            <a:ext cx="4871126" cy="15924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1744" y="2188287"/>
            <a:ext cx="96774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Open Sans Light"/>
              </a:rPr>
              <a:t>In 2017, full accreditation was extended for 6-years</a:t>
            </a:r>
          </a:p>
          <a:p>
            <a:endParaRPr lang="en-US" sz="2000" b="1" dirty="0">
              <a:latin typeface="Open Sans Light"/>
            </a:endParaRPr>
          </a:p>
          <a:p>
            <a:endParaRPr lang="en-US" sz="2000" b="1" dirty="0">
              <a:latin typeface="Open Sans Light"/>
            </a:endParaRPr>
          </a:p>
          <a:p>
            <a:r>
              <a:rPr lang="en-GB" sz="2000" b="1" dirty="0">
                <a:latin typeface="Open Sans Light"/>
              </a:rPr>
              <a:t>Review team: </a:t>
            </a:r>
            <a:endParaRPr lang="lt-LT" sz="2000" dirty="0">
              <a:latin typeface="Open Sans Light"/>
            </a:endParaRPr>
          </a:p>
          <a:p>
            <a:pPr lvl="0"/>
            <a:r>
              <a:rPr lang="en-US" sz="2000" b="1" dirty="0">
                <a:latin typeface="Open Sans Light"/>
              </a:rPr>
              <a:t>Damian Richard Day (team leader),</a:t>
            </a:r>
            <a:r>
              <a:rPr lang="en-US" sz="2000" i="1" dirty="0">
                <a:latin typeface="Open Sans Light"/>
              </a:rPr>
              <a:t> Head of Education, General Pharmaceutical Council, United Kingdom; </a:t>
            </a:r>
            <a:endParaRPr lang="lt-LT" sz="2000" dirty="0">
              <a:latin typeface="Open Sans Light"/>
            </a:endParaRPr>
          </a:p>
          <a:p>
            <a:pPr lvl="0"/>
            <a:r>
              <a:rPr lang="en-US" sz="2000" b="1" dirty="0">
                <a:latin typeface="Open Sans Light"/>
              </a:rPr>
              <a:t>Prof. dr. André RTS Araujo,</a:t>
            </a:r>
            <a:r>
              <a:rPr lang="en-US" sz="2000" i="1" dirty="0">
                <a:latin typeface="Open Sans Light"/>
              </a:rPr>
              <a:t> Professor in Pharmacy, School of Health Sciences, Polytechnic of </a:t>
            </a:r>
            <a:r>
              <a:rPr lang="en-US" sz="2000" i="1" dirty="0" err="1">
                <a:latin typeface="Open Sans Light"/>
              </a:rPr>
              <a:t>Guarda</a:t>
            </a:r>
            <a:r>
              <a:rPr lang="en-US" sz="2000" i="1" dirty="0">
                <a:latin typeface="Open Sans Light"/>
              </a:rPr>
              <a:t>, Portugal;</a:t>
            </a:r>
            <a:endParaRPr lang="lt-LT" sz="2000" dirty="0">
              <a:latin typeface="Open Sans Light"/>
            </a:endParaRPr>
          </a:p>
          <a:p>
            <a:pPr lvl="0"/>
            <a:r>
              <a:rPr lang="en-US" sz="2000" b="1" dirty="0">
                <a:latin typeface="Open Sans Light"/>
              </a:rPr>
              <a:t>Prof. dr. </a:t>
            </a:r>
            <a:r>
              <a:rPr lang="en-US" sz="2000" b="1" dirty="0" err="1">
                <a:latin typeface="Open Sans Light"/>
              </a:rPr>
              <a:t>Borut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Božič</a:t>
            </a:r>
            <a:r>
              <a:rPr lang="en-US" sz="2000" b="1" dirty="0">
                <a:latin typeface="Open Sans Light"/>
              </a:rPr>
              <a:t>,</a:t>
            </a:r>
            <a:r>
              <a:rPr lang="en-US" sz="2000" i="1" dirty="0">
                <a:latin typeface="Open Sans Light"/>
              </a:rPr>
              <a:t> Professor of Faculty of Pharmacy, University of Ljubljana, Slovenia;</a:t>
            </a:r>
            <a:endParaRPr lang="lt-LT" sz="2000" dirty="0">
              <a:latin typeface="Open Sans Light"/>
            </a:endParaRPr>
          </a:p>
          <a:p>
            <a:pPr lvl="0"/>
            <a:r>
              <a:rPr lang="en-US" sz="2000" b="1" dirty="0">
                <a:latin typeface="Open Sans Light"/>
              </a:rPr>
              <a:t>Ms. Rasa </a:t>
            </a:r>
            <a:r>
              <a:rPr lang="en-US" sz="2000" b="1" dirty="0" err="1">
                <a:latin typeface="Open Sans Light"/>
              </a:rPr>
              <a:t>Radžiūnienė</a:t>
            </a:r>
            <a:r>
              <a:rPr lang="en-US" sz="2000" b="1" dirty="0">
                <a:latin typeface="Open Sans Light"/>
              </a:rPr>
              <a:t>,</a:t>
            </a:r>
            <a:r>
              <a:rPr lang="en-US" sz="2000" dirty="0">
                <a:latin typeface="Open Sans Light"/>
              </a:rPr>
              <a:t> </a:t>
            </a:r>
            <a:r>
              <a:rPr lang="en-US" sz="2000" i="1" dirty="0">
                <a:latin typeface="Open Sans Light"/>
              </a:rPr>
              <a:t>Product group manager of Sandoz Pharmaceuticals </a:t>
            </a:r>
            <a:r>
              <a:rPr lang="en-US" sz="2000" i="1" dirty="0" err="1">
                <a:latin typeface="Open Sans Light"/>
              </a:rPr>
              <a:t>d.d</a:t>
            </a:r>
            <a:r>
              <a:rPr lang="en-US" sz="2000" i="1" dirty="0">
                <a:latin typeface="Open Sans Light"/>
              </a:rPr>
              <a:t>., Branch office, Lithuania;</a:t>
            </a:r>
            <a:endParaRPr lang="lt-LT" sz="2000" dirty="0">
              <a:latin typeface="Open Sans Light"/>
            </a:endParaRPr>
          </a:p>
          <a:p>
            <a:r>
              <a:rPr lang="en-US" sz="2000" b="1" dirty="0">
                <a:latin typeface="Open Sans Light"/>
              </a:rPr>
              <a:t>Ms. </a:t>
            </a:r>
            <a:r>
              <a:rPr lang="en-US" sz="2000" b="1" dirty="0" err="1">
                <a:latin typeface="Open Sans Light"/>
              </a:rPr>
              <a:t>Vygailė</a:t>
            </a:r>
            <a:r>
              <a:rPr lang="en-US" sz="2000" b="1" dirty="0">
                <a:latin typeface="Open Sans Light"/>
              </a:rPr>
              <a:t> </a:t>
            </a:r>
            <a:r>
              <a:rPr lang="en-US" sz="2000" b="1" dirty="0" err="1">
                <a:latin typeface="Open Sans Light"/>
              </a:rPr>
              <a:t>Pundzaitė</a:t>
            </a:r>
            <a:r>
              <a:rPr lang="en-US" sz="2000" b="1" dirty="0">
                <a:latin typeface="Open Sans Light"/>
              </a:rPr>
              <a:t>, </a:t>
            </a:r>
            <a:r>
              <a:rPr lang="en-US" sz="2000" i="1" dirty="0">
                <a:latin typeface="Open Sans Light"/>
              </a:rPr>
              <a:t>student of </a:t>
            </a:r>
            <a:r>
              <a:rPr lang="en-US" sz="2000" i="1" dirty="0" err="1">
                <a:latin typeface="Open Sans Light"/>
              </a:rPr>
              <a:t>Vytautas</a:t>
            </a:r>
            <a:r>
              <a:rPr lang="en-US" sz="2000" i="1" dirty="0">
                <a:latin typeface="Open Sans Light"/>
              </a:rPr>
              <a:t> Magnus university study </a:t>
            </a:r>
            <a:r>
              <a:rPr lang="en-US" sz="2000" i="1" dirty="0" err="1">
                <a:latin typeface="Open Sans Light"/>
              </a:rPr>
              <a:t>programme</a:t>
            </a:r>
            <a:r>
              <a:rPr lang="en-US" sz="2000" i="1" dirty="0">
                <a:latin typeface="Open Sans Light"/>
              </a:rPr>
              <a:t> Biochemistry</a:t>
            </a:r>
            <a:r>
              <a:rPr lang="en-US" sz="2000" dirty="0">
                <a:latin typeface="Open Sans Light"/>
              </a:rPr>
              <a:t>.</a:t>
            </a:r>
            <a:endParaRPr lang="lt-LT" sz="2000" b="1" dirty="0">
              <a:solidFill>
                <a:srgbClr val="1F5EA9"/>
              </a:solidFill>
              <a:latin typeface="Open Sans Light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2800" y="591899"/>
            <a:ext cx="336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solidFill>
                  <a:srgbClr val="1F5EA9"/>
                </a:solidFill>
              </a:rPr>
              <a:t>0</a:t>
            </a:r>
            <a:r>
              <a:rPr lang="en-US" sz="1800" dirty="0">
                <a:solidFill>
                  <a:srgbClr val="1F5EA9"/>
                </a:solidFill>
              </a:rPr>
              <a:t>3</a:t>
            </a:r>
            <a:r>
              <a:rPr lang="lt-LT" sz="1800" dirty="0">
                <a:solidFill>
                  <a:srgbClr val="1F5EA9"/>
                </a:solidFill>
              </a:rPr>
              <a:t>  |  PHARMACY PROGRAMME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109" y="0"/>
            <a:ext cx="10886917" cy="167491"/>
          </a:xfrm>
          <a:prstGeom prst="rect">
            <a:avLst/>
          </a:prstGeom>
        </p:spPr>
      </p:pic>
      <p:pic>
        <p:nvPicPr>
          <p:cNvPr id="9" name="Picture 4" descr="LSMU Farmacijos fakulteta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3" b="6708"/>
          <a:stretch/>
        </p:blipFill>
        <p:spPr bwMode="auto">
          <a:xfrm>
            <a:off x="9461500" y="961231"/>
            <a:ext cx="1188792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FE7B64-5504-441E-A634-63ACF714D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962" y="616270"/>
            <a:ext cx="3862138" cy="53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07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13" y="1207535"/>
            <a:ext cx="4871126" cy="159245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162800" y="591899"/>
            <a:ext cx="336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solidFill>
                  <a:srgbClr val="1F5EA9"/>
                </a:solidFill>
              </a:rPr>
              <a:t>0</a:t>
            </a:r>
            <a:r>
              <a:rPr lang="en-US" sz="1800" dirty="0">
                <a:solidFill>
                  <a:srgbClr val="1F5EA9"/>
                </a:solidFill>
              </a:rPr>
              <a:t>4</a:t>
            </a:r>
            <a:r>
              <a:rPr lang="lt-LT" sz="1800" dirty="0">
                <a:solidFill>
                  <a:srgbClr val="1F5EA9"/>
                </a:solidFill>
              </a:rPr>
              <a:t>  |  PHARMACY PROGRAMME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109" y="0"/>
            <a:ext cx="10886917" cy="167491"/>
          </a:xfrm>
          <a:prstGeom prst="rect">
            <a:avLst/>
          </a:prstGeom>
        </p:spPr>
      </p:pic>
      <p:pic>
        <p:nvPicPr>
          <p:cNvPr id="9" name="Picture 4" descr="LSMU Farmacijos fakulteta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3" b="6708"/>
          <a:stretch/>
        </p:blipFill>
        <p:spPr bwMode="auto">
          <a:xfrm>
            <a:off x="9461500" y="961231"/>
            <a:ext cx="1188792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FE7B64-5504-441E-A634-63ACF714D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962" y="616270"/>
            <a:ext cx="3862138" cy="531973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93962" y="2050033"/>
            <a:ext cx="9805738" cy="54643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latin typeface="Open Sans Light"/>
              </a:rPr>
              <a:t>The program conforms to European and national requirements, and it is designed according to:</a:t>
            </a:r>
          </a:p>
          <a:p>
            <a:pPr marL="0" indent="0">
              <a:buNone/>
            </a:pPr>
            <a:endParaRPr lang="lt-LT" sz="2600" dirty="0">
              <a:latin typeface="Open Sans Light"/>
            </a:endParaRPr>
          </a:p>
          <a:p>
            <a:r>
              <a:rPr lang="en-GB" sz="2000" dirty="0">
                <a:latin typeface="Open Sans Light"/>
              </a:rPr>
              <a:t>European Directive for regulated profession (2005/36EC and 2013/55EC);</a:t>
            </a:r>
          </a:p>
          <a:p>
            <a:endParaRPr lang="lt-LT" sz="2000" dirty="0">
              <a:latin typeface="Open Sans Light"/>
            </a:endParaRPr>
          </a:p>
          <a:p>
            <a:pPr lvl="0"/>
            <a:r>
              <a:rPr lang="en-GB" sz="2000" dirty="0">
                <a:latin typeface="Open Sans Light"/>
              </a:rPr>
              <a:t>The Order of Research and study of the Republic of Lithuania; </a:t>
            </a:r>
          </a:p>
          <a:p>
            <a:pPr lvl="0"/>
            <a:endParaRPr lang="lt-LT" sz="2000" dirty="0">
              <a:latin typeface="Open Sans Light"/>
            </a:endParaRPr>
          </a:p>
          <a:p>
            <a:pPr lvl="0"/>
            <a:r>
              <a:rPr lang="en-GB" sz="2000" dirty="0">
                <a:latin typeface="Open Sans Light"/>
              </a:rPr>
              <a:t>Regarding approval of General requirements  for integrated and degree conferring first level study programmes;</a:t>
            </a:r>
          </a:p>
          <a:p>
            <a:pPr lvl="0"/>
            <a:endParaRPr lang="lt-LT" sz="2000" dirty="0">
              <a:latin typeface="Open Sans Light"/>
            </a:endParaRPr>
          </a:p>
          <a:p>
            <a:pPr lvl="0"/>
            <a:r>
              <a:rPr lang="en-GB" sz="2000" dirty="0">
                <a:latin typeface="Open Sans Light"/>
              </a:rPr>
              <a:t>Regulations of EHEA, defined in Bologna process for integrated study; </a:t>
            </a:r>
          </a:p>
          <a:p>
            <a:pPr lvl="0"/>
            <a:endParaRPr lang="lt-LT" sz="2000" dirty="0">
              <a:latin typeface="Open Sans Light"/>
            </a:endParaRPr>
          </a:p>
          <a:p>
            <a:pPr lvl="0"/>
            <a:r>
              <a:rPr lang="en-GB" sz="2000" dirty="0">
                <a:latin typeface="Open Sans Light"/>
              </a:rPr>
              <a:t>Pharmacy field descriptor, full time 5-yr integrated study programmes leading to a qualification, degree of Master of Pharmacy</a:t>
            </a:r>
            <a:r>
              <a:rPr lang="lt-LT" sz="2000" dirty="0">
                <a:latin typeface="Open Sans Light"/>
              </a:rPr>
              <a:t>. </a:t>
            </a:r>
            <a:endParaRPr lang="en-US" sz="2000" dirty="0">
              <a:latin typeface="Open Sans Light"/>
            </a:endParaRPr>
          </a:p>
          <a:p>
            <a:endParaRPr lang="lt-LT" sz="2000" dirty="0"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031579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9900" y="1466775"/>
            <a:ext cx="8641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</a:t>
            </a:r>
            <a:r>
              <a:rPr lang="lt-LT" sz="3000" b="1" dirty="0" err="1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bjectives</a:t>
            </a:r>
            <a:r>
              <a:rPr lang="lt-LT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lt-LT" sz="3000" b="1" dirty="0" err="1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of</a:t>
            </a:r>
            <a:r>
              <a:rPr lang="lt-LT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lt-LT" sz="3000" b="1" dirty="0" err="1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Pharmacy</a:t>
            </a:r>
            <a:r>
              <a:rPr lang="lt-LT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  <a:r>
              <a:rPr lang="lt-LT" sz="3000" b="1" dirty="0" err="1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Faculty</a:t>
            </a:r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75500" y="619739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solidFill>
                  <a:srgbClr val="1F5EA9"/>
                </a:solidFill>
              </a:rPr>
              <a:t>0</a:t>
            </a:r>
            <a:r>
              <a:rPr lang="en-US" sz="1800" dirty="0">
                <a:solidFill>
                  <a:srgbClr val="1F5EA9"/>
                </a:solidFill>
              </a:rPr>
              <a:t>5</a:t>
            </a:r>
            <a:r>
              <a:rPr lang="lt-LT" sz="1800" dirty="0">
                <a:solidFill>
                  <a:srgbClr val="1F5EA9"/>
                </a:solidFill>
              </a:rPr>
              <a:t>  |  PHARMACY PROGRAMME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09" y="0"/>
            <a:ext cx="10886917" cy="167491"/>
          </a:xfrm>
          <a:prstGeom prst="rect">
            <a:avLst/>
          </a:prstGeom>
        </p:spPr>
      </p:pic>
      <p:pic>
        <p:nvPicPr>
          <p:cNvPr id="9" name="Picture 4" descr="LSMU Farmacijos fakulte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908" y="1081808"/>
            <a:ext cx="1188792" cy="118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A51DE5-DDD4-4A4F-88C7-960493DFF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62" y="616270"/>
            <a:ext cx="3862138" cy="53197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75498" y="2589133"/>
            <a:ext cx="6781800" cy="477289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latin typeface="Open Sans Light"/>
              </a:rPr>
              <a:t>To ensure the compliance of the Pharmacy study </a:t>
            </a:r>
            <a:r>
              <a:rPr lang="en-US" dirty="0" err="1">
                <a:latin typeface="Open Sans Light"/>
              </a:rPr>
              <a:t>programme</a:t>
            </a:r>
            <a:r>
              <a:rPr lang="en-US" dirty="0">
                <a:latin typeface="Open Sans Light"/>
              </a:rPr>
              <a:t> with the European Union (EU) requirements;</a:t>
            </a:r>
          </a:p>
          <a:p>
            <a:endParaRPr lang="en-US" dirty="0">
              <a:latin typeface="Open Sans Light"/>
            </a:endParaRPr>
          </a:p>
          <a:p>
            <a:pPr marL="0" indent="0">
              <a:buNone/>
            </a:pPr>
            <a:r>
              <a:rPr lang="en-US" dirty="0">
                <a:latin typeface="Open Sans Light"/>
              </a:rPr>
              <a:t>To pursue the accessibility of pharmacy studies to young people, healthcare specialists, and other related professionals;</a:t>
            </a:r>
          </a:p>
          <a:p>
            <a:endParaRPr lang="en-US" dirty="0">
              <a:latin typeface="Open Sans Light"/>
            </a:endParaRPr>
          </a:p>
          <a:p>
            <a:pPr marL="0" indent="0">
              <a:buNone/>
            </a:pPr>
            <a:r>
              <a:rPr lang="en-US" dirty="0">
                <a:latin typeface="Open Sans Light"/>
              </a:rPr>
              <a:t>Broadly integrate the Pharmacy study and research activities in the pharmacy field;</a:t>
            </a:r>
          </a:p>
          <a:p>
            <a:endParaRPr lang="en-US" dirty="0">
              <a:latin typeface="Open Sans Light"/>
            </a:endParaRPr>
          </a:p>
          <a:p>
            <a:pPr marL="0" indent="0">
              <a:buNone/>
            </a:pPr>
            <a:r>
              <a:rPr lang="en-US" dirty="0">
                <a:latin typeface="Open Sans Light"/>
              </a:rPr>
              <a:t>To educate highly qualified pharmacy specialists applying modern information technologies, effective teaching and learning methods.</a:t>
            </a:r>
          </a:p>
          <a:p>
            <a:pPr marL="0" indent="0">
              <a:buNone/>
            </a:pPr>
            <a:endParaRPr lang="en-US" dirty="0">
              <a:latin typeface="Open Sans Light"/>
            </a:endParaRPr>
          </a:p>
          <a:p>
            <a:pPr marL="0" indent="0">
              <a:buNone/>
            </a:pPr>
            <a:r>
              <a:rPr lang="en-US" dirty="0">
                <a:latin typeface="Open Sans Light"/>
              </a:rPr>
              <a:t>To participate in scientific research in the field of pharmacy;</a:t>
            </a:r>
          </a:p>
          <a:p>
            <a:endParaRPr lang="en-US" dirty="0">
              <a:latin typeface="Open Sans Light"/>
            </a:endParaRPr>
          </a:p>
          <a:p>
            <a:pPr marL="0" indent="0">
              <a:buNone/>
            </a:pPr>
            <a:r>
              <a:rPr lang="en-US" dirty="0">
                <a:latin typeface="Open Sans Light"/>
              </a:rPr>
              <a:t>To participate in formation and implementation of healthcare policy and strategy</a:t>
            </a:r>
          </a:p>
          <a:p>
            <a:endParaRPr lang="en-US" dirty="0">
              <a:latin typeface="Open Sans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00" y="2447526"/>
            <a:ext cx="3505200" cy="19938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400" y="4530672"/>
            <a:ext cx="3510570" cy="28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1645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31229" y="1342830"/>
            <a:ext cx="7772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STRUCTURE OF PROGRAMME  </a:t>
            </a:r>
          </a:p>
          <a:p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900" y="2312991"/>
            <a:ext cx="51816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YEAR 1</a:t>
            </a:r>
          </a:p>
          <a:p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Biology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Mathematics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Physics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Anatomy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Physiology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and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Patophysiology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Botany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Inorganic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Chemistry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Lithuanian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Language</a:t>
            </a:r>
            <a:endParaRPr lang="lt-LT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endParaRPr lang="lt-LT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r>
              <a:rPr lang="lt-LT" sz="2000" b="1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YEAR  2</a:t>
            </a:r>
          </a:p>
          <a:p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Pharmaceutical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analysis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Organic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Chemistry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Biological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Chemistry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Microbiology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Basics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of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Health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Care</a:t>
            </a:r>
          </a:p>
          <a:p>
            <a:endParaRPr lang="lt-LT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r>
              <a:rPr lang="lt-LT" sz="2000" b="1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YEAR 3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</a:p>
          <a:p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Pharmaceutical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Technologies,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Pharmacognosy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Pharmaceutical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Chemistry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Pharmacology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Biopharmaceutics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Essentials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of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Internal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Diseases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Pharmaceutical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Marketing</a:t>
            </a:r>
            <a:endParaRPr lang="lt-LT" sz="12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75500" y="619739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solidFill>
                  <a:srgbClr val="1F5EA9"/>
                </a:solidFill>
              </a:rPr>
              <a:t>0</a:t>
            </a:r>
            <a:r>
              <a:rPr lang="en-US" sz="1800" dirty="0">
                <a:solidFill>
                  <a:srgbClr val="1F5EA9"/>
                </a:solidFill>
              </a:rPr>
              <a:t>6</a:t>
            </a:r>
            <a:r>
              <a:rPr lang="lt-LT" sz="1800" dirty="0">
                <a:solidFill>
                  <a:srgbClr val="1F5EA9"/>
                </a:solidFill>
              </a:rPr>
              <a:t>  |  PHARMACY PROGRAMME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09" y="0"/>
            <a:ext cx="10886917" cy="167491"/>
          </a:xfrm>
          <a:prstGeom prst="rect">
            <a:avLst/>
          </a:prstGeom>
        </p:spPr>
      </p:pic>
      <p:pic>
        <p:nvPicPr>
          <p:cNvPr id="9" name="Picture 4" descr="LSMU Farmacijos fakulte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0908" y="1081808"/>
            <a:ext cx="1188792" cy="118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03900" y="2319783"/>
            <a:ext cx="4724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b="1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YEAR </a:t>
            </a:r>
            <a:r>
              <a:rPr lang="en-US" sz="2000" b="1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4</a:t>
            </a:r>
            <a:endParaRPr lang="lt-LT" sz="2000" b="1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Drug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Chemistry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Toxicology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Clinical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Pharmacy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and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Pharmacotherapy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Pharmaceutical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Biotechnology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Social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Pharmacy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</a:p>
          <a:p>
            <a:endParaRPr lang="lt-LT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r>
              <a:rPr lang="lt-LT" sz="2000" b="1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YEAR 5</a:t>
            </a:r>
          </a:p>
          <a:p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Pharmaceutical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Care,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Development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of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Pharmaceutical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Products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Pharmaceutical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Economy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,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Practical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training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at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public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and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hospital</a:t>
            </a:r>
            <a:r>
              <a:rPr lang="lt-LT" sz="2000" dirty="0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 </a:t>
            </a:r>
            <a:r>
              <a:rPr lang="lt-LT" sz="2000" dirty="0" err="1">
                <a:latin typeface="Open Sans Light" pitchFamily="34" charset="0"/>
                <a:ea typeface="Open Sans Light" pitchFamily="34" charset="0"/>
                <a:cs typeface="Open Sans Light" pitchFamily="34" charset="0"/>
              </a:rPr>
              <a:t>pharmacies</a:t>
            </a:r>
            <a:endParaRPr lang="lt-LT" sz="20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endParaRPr lang="lt-LT" sz="12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  <a:p>
            <a:endParaRPr lang="lt-LT" sz="1200" dirty="0">
              <a:latin typeface="Open Sans Light" pitchFamily="34" charset="0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7A51DE5-DDD4-4A4F-88C7-960493DFF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62" y="616270"/>
            <a:ext cx="3862138" cy="53197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70162" y="2148783"/>
            <a:ext cx="1219200" cy="506264"/>
          </a:xfrm>
          <a:prstGeom prst="roundRect">
            <a:avLst/>
          </a:prstGeom>
          <a:solidFill>
            <a:srgbClr val="1F5EA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YEAR 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70162" y="3626111"/>
            <a:ext cx="1219200" cy="506264"/>
          </a:xfrm>
          <a:prstGeom prst="roundRect">
            <a:avLst/>
          </a:prstGeom>
          <a:solidFill>
            <a:srgbClr val="1F5EA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YEAR 2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0162" y="5224798"/>
            <a:ext cx="1219200" cy="506264"/>
          </a:xfrm>
          <a:prstGeom prst="roundRect">
            <a:avLst/>
          </a:prstGeom>
          <a:solidFill>
            <a:srgbClr val="1F5EA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YEAR 3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858370" y="2148783"/>
            <a:ext cx="1219200" cy="506264"/>
          </a:xfrm>
          <a:prstGeom prst="roundRect">
            <a:avLst/>
          </a:prstGeom>
          <a:solidFill>
            <a:srgbClr val="1F5EA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YEAR 4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858370" y="4021683"/>
            <a:ext cx="1219200" cy="506264"/>
          </a:xfrm>
          <a:prstGeom prst="roundRect">
            <a:avLst/>
          </a:prstGeom>
          <a:solidFill>
            <a:srgbClr val="1F5EA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YEAR 5</a:t>
            </a:r>
          </a:p>
        </p:txBody>
      </p:sp>
    </p:spTree>
    <p:extLst>
      <p:ext uri="{BB962C8B-B14F-4D97-AF65-F5344CB8AC3E}">
        <p14:creationId xmlns:p14="http://schemas.microsoft.com/office/powerpoint/2010/main" val="1480956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Vaizdo rezultatas pagal užklausą „DRUG DISCOVERY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079" y="2785506"/>
            <a:ext cx="4008856" cy="1453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94" y="2501735"/>
            <a:ext cx="2945839" cy="18742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716" y="1452924"/>
            <a:ext cx="903438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AFTER GRADUATION YOU CAN BE EMPLOYED</a:t>
            </a:r>
            <a:r>
              <a:rPr lang="lt-LT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35379" y="2069453"/>
            <a:ext cx="361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at laboratories </a:t>
            </a:r>
            <a:r>
              <a:rPr lang="lt-LT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of biomedical and </a:t>
            </a: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pharmaceutical research</a:t>
            </a:r>
            <a:endParaRPr lang="lt-LT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2800" y="591899"/>
            <a:ext cx="336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solidFill>
                  <a:srgbClr val="1F5EA9"/>
                </a:solidFill>
              </a:rPr>
              <a:t>0</a:t>
            </a:r>
            <a:r>
              <a:rPr lang="en-US" sz="1800" dirty="0">
                <a:solidFill>
                  <a:srgbClr val="1F5EA9"/>
                </a:solidFill>
              </a:rPr>
              <a:t>7</a:t>
            </a:r>
            <a:r>
              <a:rPr lang="lt-LT" sz="1800" dirty="0">
                <a:solidFill>
                  <a:srgbClr val="1F5EA9"/>
                </a:solidFill>
              </a:rPr>
              <a:t>  |  PHARMACY PROGRAMME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3109" y="0"/>
            <a:ext cx="10886917" cy="167491"/>
          </a:xfrm>
          <a:prstGeom prst="rect">
            <a:avLst/>
          </a:prstGeom>
        </p:spPr>
      </p:pic>
      <p:pic>
        <p:nvPicPr>
          <p:cNvPr id="9" name="Picture 4" descr="LSMU Farmacijos fakultet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595" y="918934"/>
            <a:ext cx="1188792" cy="118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FE7B64-5504-441E-A634-63ACF714D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962" y="616270"/>
            <a:ext cx="3862138" cy="5319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16900" y="3636294"/>
            <a:ext cx="342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at pharmacies</a:t>
            </a:r>
            <a:endParaRPr lang="lt-LT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026" name="Picture 2" descr="Vaizdo rezultatas pagal užklausą „PHARMACY GINTARINE“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593" y="4083926"/>
            <a:ext cx="3907689" cy="260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18146" y="2112996"/>
            <a:ext cx="4083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at pharmaceutical wholesale companies</a:t>
            </a:r>
            <a:endParaRPr lang="lt-LT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0514" y="4789472"/>
            <a:ext cx="26551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at </a:t>
            </a: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companies of the pharmaceutical industry </a:t>
            </a:r>
            <a:endParaRPr lang="lt-LT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030" name="Picture 6" descr="Vaizdo rezultatas pagal užklausą „DRUG PRODUCTION LINE“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5" y="5497358"/>
            <a:ext cx="2718881" cy="194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487190" y="5033182"/>
            <a:ext cx="3087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</a:t>
            </a:r>
            <a:r>
              <a:rPr lang="en-US" sz="20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ontinue</a:t>
            </a:r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your education by entering PhD </a:t>
            </a:r>
            <a:r>
              <a:rPr lang="en-US" sz="20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programmes</a:t>
            </a:r>
            <a:endParaRPr lang="lt-LT" sz="20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pic>
        <p:nvPicPr>
          <p:cNvPr id="1032" name="Picture 8" descr="Vaizdo rezultatas pagal užklausą „PHARMACEUTICAL RESEARCH“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936" y="5860940"/>
            <a:ext cx="2373231" cy="158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21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9900" y="1450171"/>
            <a:ext cx="906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1F5EA9"/>
                </a:solidFill>
                <a:latin typeface="Open Sans" pitchFamily="34" charset="0"/>
                <a:ea typeface="Open Sans" pitchFamily="34" charset="0"/>
                <a:cs typeface="Open Sans" pitchFamily="34" charset="0"/>
              </a:rPr>
              <a:t>A WIDE SPECTRUM OF TEACHING METHODS</a:t>
            </a:r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endParaRPr lang="lt-LT" sz="3000" b="1" dirty="0">
              <a:solidFill>
                <a:srgbClr val="1F5EA9"/>
              </a:solidFill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7100" y="2907119"/>
            <a:ext cx="554422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 Light"/>
              </a:rPr>
              <a:t>Lectures (the whole class or half classes),  </a:t>
            </a:r>
            <a:endParaRPr lang="lt-LT" sz="2000" dirty="0">
              <a:latin typeface="Open Sans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 Light"/>
              </a:rPr>
              <a:t>Presentations, </a:t>
            </a:r>
            <a:endParaRPr lang="lt-LT" sz="2000" dirty="0">
              <a:latin typeface="Open Sans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 Light"/>
              </a:rPr>
              <a:t>Discussions in small groups,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 Light"/>
              </a:rPr>
              <a:t>Crossover learning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 Light"/>
              </a:rPr>
              <a:t>Context based learning</a:t>
            </a:r>
            <a:endParaRPr lang="lt-LT" sz="2000" dirty="0">
              <a:latin typeface="Open Sans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 Light"/>
              </a:rPr>
              <a:t>Laboratory practice, </a:t>
            </a:r>
            <a:endParaRPr lang="lt-LT" sz="2000" dirty="0">
              <a:latin typeface="Open Sans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lt-LT" sz="2000" dirty="0">
                <a:latin typeface="Open Sans Light"/>
              </a:rPr>
              <a:t>B</a:t>
            </a:r>
            <a:r>
              <a:rPr lang="en-GB" sz="2000" dirty="0" err="1">
                <a:latin typeface="Open Sans Light"/>
              </a:rPr>
              <a:t>alance</a:t>
            </a:r>
            <a:r>
              <a:rPr lang="en-GB" sz="2000" dirty="0">
                <a:latin typeface="Open Sans Light"/>
              </a:rPr>
              <a:t> between the theory and practice (after every theoretical session there is a related practical class). </a:t>
            </a:r>
            <a:endParaRPr lang="lt-LT" sz="2000" dirty="0">
              <a:latin typeface="Open Sans Ligh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Open Sans Light"/>
              </a:rPr>
              <a:t>The number of students in groups in pharmacy is 12. </a:t>
            </a:r>
            <a:endParaRPr lang="lt-LT" sz="2000" dirty="0">
              <a:latin typeface="Open Sans Light"/>
            </a:endParaRPr>
          </a:p>
          <a:p>
            <a:endParaRPr lang="lt-LT" sz="2000" dirty="0">
              <a:latin typeface="Open Sans Light"/>
              <a:ea typeface="Open Sans Light" pitchFamily="34" charset="0"/>
              <a:cs typeface="Open Sans Light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3109" y="0"/>
            <a:ext cx="10886917" cy="1674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75500" y="639554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1800" dirty="0">
                <a:solidFill>
                  <a:srgbClr val="1F5EA9"/>
                </a:solidFill>
              </a:rPr>
              <a:t>0</a:t>
            </a:r>
            <a:r>
              <a:rPr lang="en-US" sz="1800" dirty="0">
                <a:solidFill>
                  <a:srgbClr val="1F5EA9"/>
                </a:solidFill>
              </a:rPr>
              <a:t>8</a:t>
            </a:r>
            <a:r>
              <a:rPr lang="lt-LT" sz="1800" dirty="0">
                <a:solidFill>
                  <a:srgbClr val="1F5EA9"/>
                </a:solidFill>
              </a:rPr>
              <a:t>  |  PHARMACY PROGRAMME</a:t>
            </a:r>
          </a:p>
        </p:txBody>
      </p:sp>
      <p:pic>
        <p:nvPicPr>
          <p:cNvPr id="10" name="Picture 4" descr="LSMU Farmacijos fakultet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058" y="1081871"/>
            <a:ext cx="1188792" cy="118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D52E4B-1A18-46F0-B9EA-D0037DA628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162" y="616270"/>
            <a:ext cx="3862138" cy="5319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957" y="1922356"/>
            <a:ext cx="3873311" cy="25819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900" y="4662713"/>
            <a:ext cx="3877368" cy="259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2903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2500</TotalTime>
  <Words>1311</Words>
  <Application>Microsoft Office PowerPoint</Application>
  <PresentationFormat>Custom</PresentationFormat>
  <Paragraphs>218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User</cp:lastModifiedBy>
  <cp:revision>180</cp:revision>
  <cp:lastPrinted>2018-02-15T11:38:40Z</cp:lastPrinted>
  <dcterms:created xsi:type="dcterms:W3CDTF">2006-08-16T00:00:00Z</dcterms:created>
  <dcterms:modified xsi:type="dcterms:W3CDTF">2018-02-22T06:41:48Z</dcterms:modified>
</cp:coreProperties>
</file>